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56" r:id="rId1"/>
  </p:sldMasterIdLst>
  <p:notesMasterIdLst>
    <p:notesMasterId r:id="rId10"/>
  </p:notesMasterIdLst>
  <p:sldIdLst>
    <p:sldId id="256" r:id="rId2"/>
    <p:sldId id="335" r:id="rId3"/>
    <p:sldId id="377" r:id="rId4"/>
    <p:sldId id="378" r:id="rId5"/>
    <p:sldId id="382" r:id="rId6"/>
    <p:sldId id="383" r:id="rId7"/>
    <p:sldId id="384" r:id="rId8"/>
    <p:sldId id="359"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5DAA0DD-CA63-4319-B945-44A8A8816339}" type="slidenum">
              <a:rPr lang="en-US" smtClean="0"/>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4A4CAE77-B8B1-49B7-9986-23DC29B73BCB}" type="datetime1">
              <a:rPr lang="en-US" smtClean="0"/>
              <a:pPr>
                <a:defRPr/>
              </a:pPr>
              <a:t>4/11/2020</a:t>
            </a:fld>
            <a:endParaRPr lang="en-US"/>
          </a:p>
        </p:txBody>
      </p:sp>
      <p:sp>
        <p:nvSpPr>
          <p:cNvPr id="17" name="Footer Placeholder 16"/>
          <p:cNvSpPr>
            <a:spLocks noGrp="1"/>
          </p:cNvSpPr>
          <p:nvPr>
            <p:ph type="ftr" sz="quarter" idx="11"/>
          </p:nvPr>
        </p:nvSpPr>
        <p:spPr/>
        <p:txBody>
          <a:bodyPr/>
          <a:lstStyle/>
          <a:p>
            <a:pPr>
              <a:defRPr/>
            </a:pPr>
            <a:r>
              <a:rPr lang="en-US" smtClean="0"/>
              <a:t>Author:RK</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29E3B3A6-35C4-4A4A-A93B-FEA2E3D83467}" type="slidenum">
              <a:rPr lang="en-US" smtClean="0"/>
              <a:pPr>
                <a:defRPr/>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4/11/2020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4/11/2020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4/11/2020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4/11/2020</a:t>
            </a:fld>
            <a:endParaRPr lang="en-US"/>
          </a:p>
        </p:txBody>
      </p:sp>
      <p:sp>
        <p:nvSpPr>
          <p:cNvPr id="5" name="Footer Placeholder 4"/>
          <p:cNvSpPr>
            <a:spLocks noGrp="1"/>
          </p:cNvSpPr>
          <p:nvPr>
            <p:ph type="ftr" sz="quarter" idx="11"/>
          </p:nvPr>
        </p:nvSpPr>
        <p:spPr>
          <a:xfrm>
            <a:off x="800100" y="6172200"/>
            <a:ext cx="4000500" cy="457200"/>
          </a:xfrm>
        </p:spPr>
        <p:txBody>
          <a:bodyPr/>
          <a:lstStyle/>
          <a:p>
            <a:pPr>
              <a:defRPr/>
            </a:pPr>
            <a:r>
              <a:rPr lang="en-US" smtClean="0"/>
              <a:t>Author:RK</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fld id="{30ECD9A4-5F66-4780-BB8E-330017FFA7D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4/11/2020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4/11/2020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4/11/2020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4/11/2020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4/11/2020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4/11/2020</a:t>
            </a:fld>
            <a:endParaRPr lang="en-US"/>
          </a:p>
        </p:txBody>
      </p:sp>
      <p:sp>
        <p:nvSpPr>
          <p:cNvPr id="6" name="Footer Placeholder 5"/>
          <p:cNvSpPr>
            <a:spLocks noGrp="1"/>
          </p:cNvSpPr>
          <p:nvPr>
            <p:ph type="ftr" sz="quarter" idx="11"/>
          </p:nvPr>
        </p:nvSpPr>
        <p:spPr>
          <a:xfrm>
            <a:off x="914400" y="6172200"/>
            <a:ext cx="3886200" cy="457200"/>
          </a:xfrm>
        </p:spPr>
        <p:txBody>
          <a:bodyPr/>
          <a:lstStyle/>
          <a:p>
            <a:pPr>
              <a:defRPr/>
            </a:pPr>
            <a:r>
              <a:rPr lang="en-US" smtClean="0"/>
              <a:t>Author:RK</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pPr>
              <a:defRPr/>
            </a:pPr>
            <a:fld id="{5F7CE51B-D314-4748-A7FB-C6BBF3CC08C9}" type="slidenum">
              <a:rPr lang="en-US" smtClean="0"/>
              <a:pPr>
                <a:defRPr/>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DA77A13B-D29E-4A31-9A3D-BDF778EEE264}" type="datetime1">
              <a:rPr lang="en-US" smtClean="0"/>
              <a:pPr>
                <a:defRPr/>
              </a:pPr>
              <a:t>4/11/2020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r>
              <a:rPr lang="en-US" smtClean="0"/>
              <a:t>Author:RK</a:t>
            </a:r>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357" r:id="rId1"/>
    <p:sldLayoutId id="2147484358" r:id="rId2"/>
    <p:sldLayoutId id="2147484359" r:id="rId3"/>
    <p:sldLayoutId id="2147484360" r:id="rId4"/>
    <p:sldLayoutId id="2147484361" r:id="rId5"/>
    <p:sldLayoutId id="2147484362" r:id="rId6"/>
    <p:sldLayoutId id="2147484363" r:id="rId7"/>
    <p:sldLayoutId id="2147484364" r:id="rId8"/>
    <p:sldLayoutId id="2147484365" r:id="rId9"/>
    <p:sldLayoutId id="2147484366" r:id="rId10"/>
    <p:sldLayoutId id="2147484367"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914400" y="3048000"/>
            <a:ext cx="6934200" cy="3200400"/>
          </a:xfrm>
        </p:spPr>
        <p:txBody>
          <a:bodyPr>
            <a:normAutofit/>
          </a:bodyPr>
          <a:lstStyle/>
          <a:p>
            <a:pPr eaLnBrk="1" hangingPunct="1"/>
            <a:endParaRPr lang="en-US" sz="4000" b="1" u="sng" dirty="0" smtClean="0">
              <a:solidFill>
                <a:srgbClr val="FFFF00"/>
              </a:solidFill>
            </a:endParaRPr>
          </a:p>
          <a:p>
            <a:pPr eaLnBrk="1" hangingPunct="1"/>
            <a:r>
              <a:rPr lang="en-US" sz="2700" b="1" u="sng" dirty="0" smtClean="0">
                <a:solidFill>
                  <a:srgbClr val="FF0000"/>
                </a:solidFill>
              </a:rPr>
              <a:t>Prepared By</a:t>
            </a:r>
          </a:p>
          <a:p>
            <a:pPr eaLnBrk="1" hangingPunct="1">
              <a:spcBef>
                <a:spcPts val="200"/>
              </a:spcBef>
            </a:pPr>
            <a:r>
              <a:rPr lang="en-US" sz="2700" b="1" dirty="0" smtClean="0">
                <a:solidFill>
                  <a:srgbClr val="FF0000"/>
                </a:solidFill>
              </a:rPr>
              <a:t> Dr. SHAHID IQBAL </a:t>
            </a:r>
          </a:p>
          <a:p>
            <a:pPr eaLnBrk="1" hangingPunct="1">
              <a:spcBef>
                <a:spcPts val="200"/>
              </a:spcBef>
            </a:pPr>
            <a:r>
              <a:rPr lang="en-US" sz="1800" b="1" dirty="0" smtClean="0">
                <a:solidFill>
                  <a:srgbClr val="FF0000"/>
                </a:solidFill>
              </a:rPr>
              <a:t>Guest Faculty</a:t>
            </a:r>
          </a:p>
          <a:p>
            <a:pPr eaLnBrk="1" hangingPunct="1">
              <a:spcBef>
                <a:spcPts val="200"/>
              </a:spcBef>
            </a:pPr>
            <a:r>
              <a:rPr lang="en-US" sz="1800" b="1" dirty="0" smtClean="0">
                <a:solidFill>
                  <a:srgbClr val="FF0000"/>
                </a:solidFill>
              </a:rPr>
              <a:t>Marwari College, </a:t>
            </a:r>
            <a:r>
              <a:rPr lang="en-US" sz="1800" b="1" dirty="0" err="1" smtClean="0">
                <a:solidFill>
                  <a:srgbClr val="FF0000"/>
                </a:solidFill>
              </a:rPr>
              <a:t>Darbhanga</a:t>
            </a:r>
            <a:r>
              <a:rPr lang="en-US" sz="1800" b="1" dirty="0" smtClean="0">
                <a:solidFill>
                  <a:srgbClr val="FF0000"/>
                </a:solidFill>
              </a:rPr>
              <a:t>,</a:t>
            </a:r>
          </a:p>
          <a:p>
            <a:pPr eaLnBrk="1" hangingPunct="1">
              <a:spcBef>
                <a:spcPts val="200"/>
              </a:spcBef>
            </a:pPr>
            <a:r>
              <a:rPr lang="en-US" sz="1800" b="1" dirty="0" smtClean="0">
                <a:solidFill>
                  <a:srgbClr val="FF0000"/>
                </a:solidFill>
              </a:rPr>
              <a:t>Mobile No. and </a:t>
            </a:r>
            <a:r>
              <a:rPr lang="en-US" sz="1800" b="1" dirty="0" err="1" smtClean="0">
                <a:solidFill>
                  <a:srgbClr val="FF0000"/>
                </a:solidFill>
              </a:rPr>
              <a:t>Whatsup</a:t>
            </a:r>
            <a:r>
              <a:rPr lang="en-US" sz="1800" b="1" dirty="0" smtClean="0">
                <a:solidFill>
                  <a:srgbClr val="FF0000"/>
                </a:solidFill>
              </a:rPr>
              <a:t> No. : 7004160257</a:t>
            </a:r>
          </a:p>
          <a:p>
            <a:pPr eaLnBrk="1" hangingPunct="1">
              <a:spcBef>
                <a:spcPts val="200"/>
              </a:spcBef>
            </a:pPr>
            <a:r>
              <a:rPr lang="en-US" sz="1800" b="1" dirty="0" smtClean="0">
                <a:solidFill>
                  <a:srgbClr val="FF0000"/>
                </a:solidFill>
              </a:rPr>
              <a:t>Email ID: shahidlnmu@gmail.com</a:t>
            </a:r>
          </a:p>
          <a:p>
            <a:pPr eaLnBrk="1" hangingPunct="1">
              <a:spcBef>
                <a:spcPts val="200"/>
              </a:spcBef>
            </a:pPr>
            <a:endParaRPr lang="en-US" sz="2500" b="1" dirty="0" smtClean="0">
              <a:solidFill>
                <a:srgbClr val="FF0000"/>
              </a:solidFill>
            </a:endParaRPr>
          </a:p>
          <a:p>
            <a:pPr eaLnBrk="1" hangingPunct="1"/>
            <a:endParaRPr lang="en-US" b="1" dirty="0" smtClean="0">
              <a:solidFill>
                <a:srgbClr val="FFFF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
        <p:nvSpPr>
          <p:cNvPr id="6" name="Title 5"/>
          <p:cNvSpPr>
            <a:spLocks noGrp="1"/>
          </p:cNvSpPr>
          <p:nvPr>
            <p:ph type="ctrTitle"/>
          </p:nvPr>
        </p:nvSpPr>
        <p:spPr>
          <a:xfrm>
            <a:off x="381000" y="-838200"/>
            <a:ext cx="8458200" cy="1222375"/>
          </a:xfrm>
        </p:spPr>
        <p:txBody>
          <a:bodyPr>
            <a:noAutofit/>
          </a:bodyPr>
          <a:lstStyle/>
          <a:p>
            <a:pPr algn="ctr"/>
            <a:r>
              <a:rPr lang="en-US" sz="3500" b="1" u="sng" dirty="0" smtClean="0">
                <a:solidFill>
                  <a:srgbClr val="FF0000"/>
                </a:solidFill>
              </a:rPr>
              <a:t/>
            </a:r>
            <a:br>
              <a:rPr lang="en-US" sz="3500" b="1" u="sng" dirty="0" smtClean="0">
                <a:solidFill>
                  <a:srgbClr val="FF0000"/>
                </a:solidFill>
              </a:rPr>
            </a:br>
            <a:r>
              <a:rPr lang="en-US" sz="3500" u="sng" dirty="0" smtClean="0">
                <a:solidFill>
                  <a:srgbClr val="FF0000"/>
                </a:solidFill>
              </a:rPr>
              <a:t/>
            </a:r>
            <a:br>
              <a:rPr lang="en-US" sz="3500" u="sng" dirty="0" smtClean="0">
                <a:solidFill>
                  <a:srgbClr val="FF0000"/>
                </a:solidFill>
              </a:rPr>
            </a:br>
            <a:r>
              <a:rPr lang="en-US" sz="3500" u="sng" dirty="0" smtClean="0">
                <a:solidFill>
                  <a:srgbClr val="FF0000"/>
                </a:solidFill>
              </a:rPr>
              <a:t/>
            </a:r>
            <a:br>
              <a:rPr lang="en-US" sz="3500" u="sng" dirty="0" smtClean="0">
                <a:solidFill>
                  <a:srgbClr val="FF0000"/>
                </a:solidFill>
              </a:rPr>
            </a:br>
            <a:r>
              <a:rPr lang="en-US" sz="3500" u="sng" dirty="0" smtClean="0">
                <a:solidFill>
                  <a:srgbClr val="FF0000"/>
                </a:solidFill>
              </a:rPr>
              <a:t/>
            </a:r>
            <a:br>
              <a:rPr lang="en-US" sz="3500" u="sng" dirty="0" smtClean="0">
                <a:solidFill>
                  <a:srgbClr val="FF0000"/>
                </a:solidFill>
              </a:rPr>
            </a:br>
            <a:r>
              <a:rPr lang="en-US" sz="3500" u="sng" dirty="0" smtClean="0">
                <a:solidFill>
                  <a:srgbClr val="FF0000"/>
                </a:solidFill>
              </a:rPr>
              <a:t/>
            </a:r>
            <a:br>
              <a:rPr lang="en-US" sz="3500" u="sng" dirty="0" smtClean="0">
                <a:solidFill>
                  <a:srgbClr val="FF0000"/>
                </a:solidFill>
              </a:rPr>
            </a:br>
            <a:r>
              <a:rPr lang="en-US" sz="3500" u="sng" dirty="0" smtClean="0">
                <a:solidFill>
                  <a:srgbClr val="FF0000"/>
                </a:solidFill>
              </a:rPr>
              <a:t/>
            </a:r>
            <a:br>
              <a:rPr lang="en-US" sz="3500" u="sng" dirty="0" smtClean="0">
                <a:solidFill>
                  <a:srgbClr val="FF0000"/>
                </a:solidFill>
              </a:rPr>
            </a:br>
            <a:r>
              <a:rPr lang="en-US" sz="3500" b="1" u="sng" dirty="0" smtClean="0">
                <a:solidFill>
                  <a:srgbClr val="FF0000"/>
                </a:solidFill>
              </a:rPr>
              <a:t>WELCOME</a:t>
            </a:r>
            <a:r>
              <a:rPr lang="en-US" sz="3500" dirty="0" smtClean="0">
                <a:solidFill>
                  <a:srgbClr val="FF0000"/>
                </a:solidFill>
              </a:rPr>
              <a:t/>
            </a:r>
            <a:br>
              <a:rPr lang="en-US" sz="3500" dirty="0" smtClean="0">
                <a:solidFill>
                  <a:srgbClr val="FF0000"/>
                </a:solidFill>
              </a:rPr>
            </a:br>
            <a:r>
              <a:rPr lang="en-US" sz="3500" b="1" dirty="0" smtClean="0">
                <a:solidFill>
                  <a:schemeClr val="tx1"/>
                </a:solidFill>
              </a:rPr>
              <a:t>Class: </a:t>
            </a:r>
            <a:r>
              <a:rPr lang="en-US" sz="3500" b="1" dirty="0" err="1" smtClean="0">
                <a:solidFill>
                  <a:schemeClr val="tx1"/>
                </a:solidFill>
              </a:rPr>
              <a:t>B.Com</a:t>
            </a:r>
            <a:r>
              <a:rPr lang="en-US" sz="3500" b="1" dirty="0" smtClean="0">
                <a:solidFill>
                  <a:schemeClr val="tx1"/>
                </a:solidFill>
              </a:rPr>
              <a:t> – Part-1 </a:t>
            </a:r>
            <a:br>
              <a:rPr lang="en-US" sz="3500" b="1" dirty="0" smtClean="0">
                <a:solidFill>
                  <a:schemeClr val="tx1"/>
                </a:solidFill>
              </a:rPr>
            </a:br>
            <a:r>
              <a:rPr lang="en-US" sz="3500" b="1" dirty="0" smtClean="0">
                <a:solidFill>
                  <a:schemeClr val="tx1"/>
                </a:solidFill>
              </a:rPr>
              <a:t>Subject: Financial Accounting</a:t>
            </a:r>
            <a:r>
              <a:rPr lang="en-US" sz="3500" dirty="0" smtClean="0"/>
              <a:t/>
            </a:r>
            <a:br>
              <a:rPr lang="en-US" sz="3500" dirty="0" smtClean="0"/>
            </a:br>
            <a:r>
              <a:rPr lang="en-US" sz="2500" b="1" dirty="0" smtClean="0">
                <a:solidFill>
                  <a:srgbClr val="FFFF00"/>
                </a:solidFill>
              </a:rPr>
              <a:t>TOPIC: </a:t>
            </a:r>
            <a:r>
              <a:rPr lang="en-US" sz="2500" b="1" dirty="0" smtClean="0">
                <a:solidFill>
                  <a:srgbClr val="FFFF00"/>
                </a:solidFill>
              </a:rPr>
              <a:t>CONCEPT AND ACCOUNTING OF DEPRECIATION</a:t>
            </a:r>
            <a:endParaRPr lang="en-US" sz="2500" b="1" dirty="0">
              <a:solidFill>
                <a:srgbClr val="FFFF00"/>
              </a:solidFill>
            </a:endParaRPr>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65234" y="457200"/>
            <a:ext cx="6477000" cy="914400"/>
          </a:xfrm>
        </p:spPr>
        <p:txBody>
          <a:bodyPr>
            <a:noAutofit/>
          </a:bodyPr>
          <a:lstStyle/>
          <a:p>
            <a:r>
              <a:rPr lang="en-US" sz="2800" b="1" dirty="0" smtClean="0">
                <a:solidFill>
                  <a:srgbClr val="FF0000"/>
                </a:solidFill>
              </a:rPr>
              <a:t>Meaning of </a:t>
            </a:r>
            <a:r>
              <a:rPr lang="en-US" sz="2800" b="1" dirty="0" smtClean="0">
                <a:solidFill>
                  <a:srgbClr val="FF0000"/>
                </a:solidFill>
              </a:rPr>
              <a:t>Depreciation:</a:t>
            </a:r>
            <a:endParaRPr lang="en-US" sz="2800" b="1" dirty="0" smtClean="0">
              <a:solidFill>
                <a:srgbClr val="FF0000"/>
              </a:solidFill>
            </a:endParaRP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19462" name="Content Placeholder 6"/>
          <p:cNvSpPr>
            <a:spLocks noGrp="1"/>
          </p:cNvSpPr>
          <p:nvPr>
            <p:ph sz="quarter" idx="1"/>
          </p:nvPr>
        </p:nvSpPr>
        <p:spPr>
          <a:xfrm>
            <a:off x="381000" y="990600"/>
            <a:ext cx="8382000" cy="5410200"/>
          </a:xfrm>
        </p:spPr>
        <p:txBody>
          <a:bodyPr>
            <a:noAutofit/>
          </a:bodyPr>
          <a:lstStyle/>
          <a:p>
            <a:pPr algn="just"/>
            <a:endParaRPr lang="en-US" sz="2400" b="1" dirty="0" smtClean="0">
              <a:latin typeface="Times New Roman" pitchFamily="18" charset="0"/>
              <a:cs typeface="Times New Roman" pitchFamily="18" charset="0"/>
            </a:endParaRPr>
          </a:p>
          <a:p>
            <a:pPr algn="just">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monetary values of all tangible assets tend to reduce gradually over time due to factors like wear and tear. The meaning of depreciation, in very simple words, is the rate at which this value drops. Hence, it compares an asset’s current value with its original cost at the time of acquisition or purchase.</a:t>
            </a: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Depreciation </a:t>
            </a:r>
            <a:r>
              <a:rPr lang="en-US" sz="2400" dirty="0" smtClean="0">
                <a:latin typeface="Times New Roman" pitchFamily="18" charset="0"/>
                <a:cs typeface="Times New Roman" pitchFamily="18" charset="0"/>
              </a:rPr>
              <a:t>applies to all tangible and generally fixed assets whose values decrease with time. These include buildings, vehicles, machinery, office equipment, furniture, etc. Land, however, does not come under this list because the value of land usually only increases; it reduces only during adverse </a:t>
            </a:r>
            <a:r>
              <a:rPr lang="en-US" sz="2400" dirty="0" smtClean="0">
                <a:latin typeface="Times New Roman" pitchFamily="18" charset="0"/>
                <a:cs typeface="Times New Roman" pitchFamily="18" charset="0"/>
              </a:rPr>
              <a:t>economic downturns.</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b="1" dirty="0" smtClean="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19462" name="Content Placeholder 6"/>
          <p:cNvSpPr>
            <a:spLocks noGrp="1"/>
          </p:cNvSpPr>
          <p:nvPr>
            <p:ph sz="quarter" idx="1"/>
          </p:nvPr>
        </p:nvSpPr>
        <p:spPr>
          <a:xfrm>
            <a:off x="381000" y="381000"/>
            <a:ext cx="8382000" cy="5867400"/>
          </a:xfrm>
        </p:spPr>
        <p:txBody>
          <a:bodyPr>
            <a:noAutofit/>
          </a:bodyPr>
          <a:lstStyle/>
          <a:p>
            <a:pPr algn="just">
              <a:buNone/>
            </a:pPr>
            <a:r>
              <a:rPr lang="en-US" sz="2500" b="1" dirty="0" smtClean="0">
                <a:latin typeface="Times New Roman" pitchFamily="18" charset="0"/>
                <a:cs typeface="Times New Roman" pitchFamily="18" charset="0"/>
              </a:rPr>
              <a:t>	</a:t>
            </a:r>
            <a:r>
              <a:rPr lang="en-US" sz="2500" b="1" dirty="0" smtClean="0">
                <a:solidFill>
                  <a:srgbClr val="FF0000"/>
                </a:solidFill>
                <a:latin typeface="Times New Roman" pitchFamily="18" charset="0"/>
                <a:cs typeface="Times New Roman" pitchFamily="18" charset="0"/>
              </a:rPr>
              <a:t>Example</a:t>
            </a:r>
            <a:r>
              <a:rPr lang="en-US" sz="2500" b="1" dirty="0" smtClean="0">
                <a:latin typeface="Times New Roman" pitchFamily="18" charset="0"/>
                <a:cs typeface="Times New Roman" pitchFamily="18" charset="0"/>
              </a:rPr>
              <a:t>:</a:t>
            </a:r>
            <a:endParaRPr lang="en-US" sz="2500" dirty="0" smtClean="0">
              <a:latin typeface="Times New Roman" pitchFamily="18" charset="0"/>
              <a:cs typeface="Times New Roman" pitchFamily="18" charset="0"/>
            </a:endParaRPr>
          </a:p>
          <a:p>
            <a:pPr algn="just">
              <a:buNone/>
            </a:pPr>
            <a:r>
              <a:rPr lang="en-US" sz="2500"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L</a:t>
            </a:r>
            <a:r>
              <a:rPr lang="en-US" sz="2500" dirty="0" smtClean="0"/>
              <a:t>et </a:t>
            </a:r>
            <a:r>
              <a:rPr lang="en-US" sz="2500" dirty="0" smtClean="0"/>
              <a:t>us consider a cloth manufacturing company that purchased a truck in 2010 for Rs. 50 </a:t>
            </a:r>
            <a:r>
              <a:rPr lang="en-US" sz="2500" dirty="0" err="1" smtClean="0"/>
              <a:t>lakh</a:t>
            </a:r>
            <a:r>
              <a:rPr lang="en-US" sz="2500" dirty="0" smtClean="0"/>
              <a:t> for the purpose of transportation of finished goods to its dealers. The truck’s value will decrease each year with regular use over time. In order to determine the true reduced value of its truck every year, the company will deduct, say, 10% of its worth. This is the meaning of depreciation</a:t>
            </a:r>
            <a:r>
              <a:rPr lang="en-US" sz="2500" dirty="0" smtClean="0"/>
              <a:t>.</a:t>
            </a:r>
          </a:p>
          <a:p>
            <a:pPr algn="just">
              <a:buNone/>
            </a:pPr>
            <a:endParaRPr lang="en-US" sz="2500" b="1" dirty="0" smtClean="0">
              <a:latin typeface="Times New Roman" pitchFamily="18" charset="0"/>
              <a:cs typeface="Times New Roman" pitchFamily="18" charset="0"/>
            </a:endParaRPr>
          </a:p>
          <a:p>
            <a:pPr algn="just">
              <a:buNone/>
            </a:pPr>
            <a:r>
              <a:rPr lang="en-US" sz="2500" b="1" dirty="0" smtClean="0"/>
              <a:t>	</a:t>
            </a:r>
            <a:r>
              <a:rPr lang="en-US" b="1" dirty="0" smtClean="0">
                <a:solidFill>
                  <a:srgbClr val="FF0000"/>
                </a:solidFill>
              </a:rPr>
              <a:t>Purposes </a:t>
            </a:r>
            <a:r>
              <a:rPr lang="en-US" b="1" dirty="0" smtClean="0">
                <a:solidFill>
                  <a:srgbClr val="FF0000"/>
                </a:solidFill>
              </a:rPr>
              <a:t>/</a:t>
            </a:r>
            <a:r>
              <a:rPr lang="en-US" b="1" dirty="0" smtClean="0">
                <a:solidFill>
                  <a:srgbClr val="FF0000"/>
                </a:solidFill>
              </a:rPr>
              <a:t>Objectives of Calculating Depreciation</a:t>
            </a:r>
            <a:r>
              <a:rPr lang="en-US" sz="2500" b="1" dirty="0" smtClean="0">
                <a:solidFill>
                  <a:srgbClr val="FF0000"/>
                </a:solidFill>
              </a:rPr>
              <a:t>: </a:t>
            </a:r>
            <a:endParaRPr lang="en-US" sz="2500" dirty="0" smtClean="0">
              <a:solidFill>
                <a:srgbClr val="FF0000"/>
              </a:solidFill>
            </a:endParaRPr>
          </a:p>
          <a:p>
            <a:pPr>
              <a:buNone/>
            </a:pPr>
            <a:r>
              <a:rPr lang="en-US" sz="2500" dirty="0" smtClean="0"/>
              <a:t>	The main purposes of calculating depreciation are:</a:t>
            </a:r>
          </a:p>
          <a:p>
            <a:r>
              <a:rPr lang="en-US" sz="2500" dirty="0" smtClean="0"/>
              <a:t>Measuring income or loss generated from assets</a:t>
            </a:r>
          </a:p>
          <a:p>
            <a:r>
              <a:rPr lang="en-US" sz="2500" dirty="0" smtClean="0"/>
              <a:t>Determining the real value of assets</a:t>
            </a:r>
          </a:p>
          <a:p>
            <a:r>
              <a:rPr lang="en-US" sz="2500" dirty="0" smtClean="0"/>
              <a:t>Ascertaining true expenditure incurred in the production</a:t>
            </a:r>
          </a:p>
          <a:p>
            <a:r>
              <a:rPr lang="en-US" sz="2500" dirty="0" smtClean="0"/>
              <a:t>Availing tax benefits and deductions</a:t>
            </a:r>
          </a:p>
          <a:p>
            <a:pPr algn="just">
              <a:buNone/>
            </a:pPr>
            <a:endParaRPr lang="en-US" sz="2500" b="1" dirty="0" smtClean="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19462" name="Content Placeholder 6"/>
          <p:cNvSpPr>
            <a:spLocks noGrp="1"/>
          </p:cNvSpPr>
          <p:nvPr>
            <p:ph sz="quarter" idx="1"/>
          </p:nvPr>
        </p:nvSpPr>
        <p:spPr>
          <a:xfrm>
            <a:off x="228600" y="533400"/>
            <a:ext cx="8534400" cy="6019800"/>
          </a:xfrm>
        </p:spPr>
        <p:txBody>
          <a:bodyPr>
            <a:noAutofit/>
          </a:bodyPr>
          <a:lstStyle/>
          <a:p>
            <a:pPr algn="just">
              <a:buNone/>
            </a:pPr>
            <a:r>
              <a:rPr lang="en-US" sz="2000" b="1" dirty="0" smtClean="0"/>
              <a:t> </a:t>
            </a:r>
            <a:r>
              <a:rPr lang="en-US" sz="2000" b="1" dirty="0" smtClean="0"/>
              <a:t>	</a:t>
            </a:r>
            <a:endParaRPr lang="en-US" sz="2000" dirty="0"/>
          </a:p>
        </p:txBody>
      </p:sp>
      <p:sp>
        <p:nvSpPr>
          <p:cNvPr id="5" name="Rectangle 4"/>
          <p:cNvSpPr/>
          <p:nvPr/>
        </p:nvSpPr>
        <p:spPr>
          <a:xfrm>
            <a:off x="381000" y="990600"/>
            <a:ext cx="8534400" cy="5863144"/>
          </a:xfrm>
          <a:prstGeom prst="rect">
            <a:avLst/>
          </a:prstGeom>
        </p:spPr>
        <p:txBody>
          <a:bodyPr wrap="square">
            <a:spAutoFit/>
          </a:bodyPr>
          <a:lstStyle/>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The </a:t>
            </a:r>
            <a:r>
              <a:rPr lang="en-US" sz="2500" dirty="0" smtClean="0">
                <a:latin typeface="Times New Roman" pitchFamily="18" charset="0"/>
                <a:cs typeface="Times New Roman" pitchFamily="18" charset="0"/>
              </a:rPr>
              <a:t>causes of depreciation are:</a:t>
            </a:r>
          </a:p>
          <a:p>
            <a:pPr algn="just"/>
            <a:r>
              <a:rPr lang="en-US" sz="2500" b="1" i="1" dirty="0" smtClean="0">
                <a:latin typeface="Times New Roman" pitchFamily="18" charset="0"/>
                <a:cs typeface="Times New Roman" pitchFamily="18" charset="0"/>
              </a:rPr>
              <a:t>1. Wear </a:t>
            </a:r>
            <a:r>
              <a:rPr lang="en-US" sz="2500" b="1" i="1" dirty="0" smtClean="0">
                <a:latin typeface="Times New Roman" pitchFamily="18" charset="0"/>
                <a:cs typeface="Times New Roman" pitchFamily="18" charset="0"/>
              </a:rPr>
              <a:t>and tear</a:t>
            </a:r>
            <a:r>
              <a:rPr lang="en-US" sz="2500" dirty="0" smtClean="0">
                <a:latin typeface="Times New Roman" pitchFamily="18" charset="0"/>
                <a:cs typeface="Times New Roman" pitchFamily="18" charset="0"/>
              </a:rPr>
              <a:t>. Any asset will gradually break down over a certain usage period, as parts wear out and need to be replaced. Eventually, the asset can no longer be repaired, and must be disposed of. This cause is most common for production equipment, which typically has a manufacturer's recommended life span that is based on a certain number of units produced. Other assets, such as buildings, can be repaired and upgraded for long periods of time</a:t>
            </a:r>
            <a:r>
              <a:rPr lang="en-US" sz="2500" dirty="0" smtClean="0">
                <a:latin typeface="Times New Roman" pitchFamily="18" charset="0"/>
                <a:cs typeface="Times New Roman" pitchFamily="18" charset="0"/>
              </a:rPr>
              <a:t>.</a:t>
            </a:r>
          </a:p>
          <a:p>
            <a:pPr algn="just"/>
            <a:endParaRPr lang="en-US" sz="2500" dirty="0" smtClean="0">
              <a:latin typeface="Times New Roman" pitchFamily="18" charset="0"/>
              <a:cs typeface="Times New Roman" pitchFamily="18" charset="0"/>
            </a:endParaRPr>
          </a:p>
          <a:p>
            <a:pPr algn="just"/>
            <a:r>
              <a:rPr lang="en-US" sz="2500" b="1" i="1" dirty="0" smtClean="0">
                <a:latin typeface="Times New Roman" pitchFamily="18" charset="0"/>
                <a:cs typeface="Times New Roman" pitchFamily="18" charset="0"/>
              </a:rPr>
              <a:t>2. </a:t>
            </a:r>
            <a:r>
              <a:rPr lang="en-US" sz="2500" b="1" i="1" dirty="0" err="1" smtClean="0">
                <a:latin typeface="Times New Roman" pitchFamily="18" charset="0"/>
                <a:cs typeface="Times New Roman" pitchFamily="18" charset="0"/>
              </a:rPr>
              <a:t>Perishability</a:t>
            </a:r>
            <a:r>
              <a:rPr lang="en-US" sz="2500" b="1" dirty="0" smtClean="0">
                <a:latin typeface="Times New Roman" pitchFamily="18" charset="0"/>
                <a:cs typeface="Times New Roman" pitchFamily="18" charset="0"/>
              </a:rPr>
              <a:t>.</a:t>
            </a:r>
            <a:r>
              <a:rPr lang="en-US" sz="2500" dirty="0" smtClean="0">
                <a:latin typeface="Times New Roman" pitchFamily="18" charset="0"/>
                <a:cs typeface="Times New Roman" pitchFamily="18" charset="0"/>
              </a:rPr>
              <a:t> Some assets have an extremely short life span. This condition is most applicable to inventory, rather than fixed assets.</a:t>
            </a:r>
          </a:p>
          <a:p>
            <a:pPr algn="just"/>
            <a:endParaRPr lang="en-US" sz="2500" b="1" i="1" dirty="0" smtClean="0">
              <a:latin typeface="Times New Roman" pitchFamily="18" charset="0"/>
              <a:cs typeface="Times New Roman" pitchFamily="18" charset="0"/>
            </a:endParaRPr>
          </a:p>
        </p:txBody>
      </p:sp>
      <p:sp>
        <p:nvSpPr>
          <p:cNvPr id="8" name="Title 7"/>
          <p:cNvSpPr>
            <a:spLocks noGrp="1"/>
          </p:cNvSpPr>
          <p:nvPr>
            <p:ph type="title"/>
          </p:nvPr>
        </p:nvSpPr>
        <p:spPr>
          <a:xfrm>
            <a:off x="228600" y="0"/>
            <a:ext cx="7772400" cy="1143000"/>
          </a:xfrm>
        </p:spPr>
        <p:txBody>
          <a:bodyPr>
            <a:normAutofit/>
          </a:bodyPr>
          <a:lstStyle/>
          <a:p>
            <a:r>
              <a:rPr lang="en-US" sz="3500" b="1" dirty="0" smtClean="0">
                <a:solidFill>
                  <a:srgbClr val="FF0000"/>
                </a:solidFill>
              </a:rPr>
              <a:t>Causes </a:t>
            </a:r>
            <a:r>
              <a:rPr lang="en-US" sz="3500" b="1" dirty="0" smtClean="0">
                <a:solidFill>
                  <a:srgbClr val="FF0000"/>
                </a:solidFill>
              </a:rPr>
              <a:t>of Depreciation:</a:t>
            </a:r>
            <a:endParaRPr lang="en-US" sz="3500"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19462" name="Content Placeholder 6"/>
          <p:cNvSpPr>
            <a:spLocks noGrp="1"/>
          </p:cNvSpPr>
          <p:nvPr>
            <p:ph sz="quarter" idx="1"/>
          </p:nvPr>
        </p:nvSpPr>
        <p:spPr>
          <a:xfrm>
            <a:off x="228600" y="533400"/>
            <a:ext cx="8534400" cy="6019800"/>
          </a:xfrm>
        </p:spPr>
        <p:txBody>
          <a:bodyPr>
            <a:noAutofit/>
          </a:bodyPr>
          <a:lstStyle/>
          <a:p>
            <a:pPr algn="just">
              <a:buNone/>
            </a:pPr>
            <a:r>
              <a:rPr lang="en-US" sz="2000" b="1" dirty="0" smtClean="0"/>
              <a:t> </a:t>
            </a:r>
            <a:r>
              <a:rPr lang="en-US" sz="2000" b="1" dirty="0" smtClean="0"/>
              <a:t>	</a:t>
            </a:r>
            <a:endParaRPr lang="en-US" sz="2000" dirty="0"/>
          </a:p>
        </p:txBody>
      </p:sp>
      <p:sp>
        <p:nvSpPr>
          <p:cNvPr id="5" name="Rectangle 4"/>
          <p:cNvSpPr/>
          <p:nvPr/>
        </p:nvSpPr>
        <p:spPr>
          <a:xfrm>
            <a:off x="381000" y="152400"/>
            <a:ext cx="8534400" cy="6478697"/>
          </a:xfrm>
          <a:prstGeom prst="rect">
            <a:avLst/>
          </a:prstGeom>
        </p:spPr>
        <p:txBody>
          <a:bodyPr wrap="square">
            <a:spAutoFit/>
          </a:bodyPr>
          <a:lstStyle/>
          <a:p>
            <a:pPr algn="just"/>
            <a:endParaRPr lang="en-US" sz="2500" dirty="0" smtClean="0">
              <a:latin typeface="Times New Roman" pitchFamily="18" charset="0"/>
              <a:cs typeface="Times New Roman" pitchFamily="18" charset="0"/>
            </a:endParaRPr>
          </a:p>
          <a:p>
            <a:pPr algn="just"/>
            <a:r>
              <a:rPr lang="en-US" sz="2500" b="1" i="1" dirty="0" smtClean="0">
                <a:latin typeface="Times New Roman" pitchFamily="18" charset="0"/>
                <a:cs typeface="Times New Roman" pitchFamily="18" charset="0"/>
              </a:rPr>
              <a:t>3. Usage rights</a:t>
            </a:r>
            <a:r>
              <a:rPr lang="en-US" sz="2500" b="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A fixed asset may actually be a right to use something (such as software or a database) for a certain period of time. If so, its life span terminates when the usage rights expire, so depreciation must be completed by the end of the usage period.</a:t>
            </a:r>
          </a:p>
          <a:p>
            <a:pPr algn="just"/>
            <a:endParaRPr lang="en-US" sz="2500" b="1" i="1" dirty="0" smtClean="0">
              <a:latin typeface="Times New Roman" pitchFamily="18" charset="0"/>
              <a:cs typeface="Times New Roman" pitchFamily="18" charset="0"/>
            </a:endParaRPr>
          </a:p>
          <a:p>
            <a:pPr algn="just"/>
            <a:r>
              <a:rPr lang="en-US" sz="2500" b="1" i="1" dirty="0" smtClean="0">
                <a:latin typeface="Times New Roman" pitchFamily="18" charset="0"/>
                <a:cs typeface="Times New Roman" pitchFamily="18" charset="0"/>
              </a:rPr>
              <a:t>4</a:t>
            </a:r>
            <a:r>
              <a:rPr lang="en-US" sz="2500" b="1" i="1" dirty="0" smtClean="0">
                <a:latin typeface="Times New Roman" pitchFamily="18" charset="0"/>
                <a:cs typeface="Times New Roman" pitchFamily="18" charset="0"/>
              </a:rPr>
              <a:t>. </a:t>
            </a:r>
            <a:r>
              <a:rPr lang="en-US" sz="2500" b="1" i="1" dirty="0" smtClean="0">
                <a:latin typeface="Times New Roman" pitchFamily="18" charset="0"/>
                <a:cs typeface="Times New Roman" pitchFamily="18" charset="0"/>
              </a:rPr>
              <a:t>Natural resource usage</a:t>
            </a:r>
            <a:r>
              <a:rPr lang="en-US" sz="2500" dirty="0" smtClean="0">
                <a:latin typeface="Times New Roman" pitchFamily="18" charset="0"/>
                <a:cs typeface="Times New Roman" pitchFamily="18" charset="0"/>
              </a:rPr>
              <a:t>. If an asset is natural resources, such as an oil or gas reservoir, the depletion of the resource causes depreciation (in this case, it is called </a:t>
            </a:r>
            <a:r>
              <a:rPr lang="en-US" sz="2500" dirty="0" smtClean="0">
                <a:latin typeface="Times New Roman" pitchFamily="18" charset="0"/>
                <a:cs typeface="Times New Roman" pitchFamily="18" charset="0"/>
              </a:rPr>
              <a:t>depletion, </a:t>
            </a:r>
            <a:r>
              <a:rPr lang="en-US" sz="2500" dirty="0" smtClean="0">
                <a:latin typeface="Times New Roman" pitchFamily="18" charset="0"/>
                <a:cs typeface="Times New Roman" pitchFamily="18" charset="0"/>
              </a:rPr>
              <a:t>rather than depreciation). The pace of depletion may change if a company subsequently alters its estimate of reserves remaining</a:t>
            </a:r>
            <a:r>
              <a:rPr lang="en-US" sz="2500" dirty="0" smtClean="0">
                <a:latin typeface="Times New Roman" pitchFamily="18" charset="0"/>
                <a:cs typeface="Times New Roman" pitchFamily="18" charset="0"/>
              </a:rPr>
              <a:t>.</a:t>
            </a:r>
          </a:p>
          <a:p>
            <a:pPr algn="just"/>
            <a:endParaRPr lang="en-US" sz="2500" dirty="0" smtClean="0">
              <a:latin typeface="Times New Roman" pitchFamily="18" charset="0"/>
              <a:cs typeface="Times New Roman" pitchFamily="18" charset="0"/>
            </a:endParaRPr>
          </a:p>
          <a:p>
            <a:pPr algn="just"/>
            <a:r>
              <a:rPr lang="en-US" sz="2500" b="1" i="1" dirty="0" smtClean="0">
                <a:latin typeface="Times New Roman" pitchFamily="18" charset="0"/>
                <a:cs typeface="Times New Roman" pitchFamily="18" charset="0"/>
              </a:rPr>
              <a:t>5. </a:t>
            </a:r>
            <a:r>
              <a:rPr lang="en-US" sz="2500" b="1" i="1" dirty="0" smtClean="0">
                <a:latin typeface="Times New Roman" pitchFamily="18" charset="0"/>
                <a:cs typeface="Times New Roman" pitchFamily="18" charset="0"/>
              </a:rPr>
              <a:t>Inefficiency/obsolescence</a:t>
            </a:r>
            <a:r>
              <a:rPr lang="en-US" sz="2500" b="1"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Some equipment will be rendered obsolete by more efficient equipment, which reduces the usability of the original equipment.</a:t>
            </a:r>
            <a:endParaRPr lang="en-US" sz="2500" dirty="0">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31C3804-7DB4-49F8-98C7-D17834D2E298}" type="slidenum">
              <a:rPr lang="en-US" smtClean="0"/>
              <a:pPr/>
              <a:t>6</a:t>
            </a:fld>
            <a:endParaRPr lang="en-US"/>
          </a:p>
        </p:txBody>
      </p:sp>
      <p:grpSp>
        <p:nvGrpSpPr>
          <p:cNvPr id="9" name="object 8"/>
          <p:cNvGrpSpPr/>
          <p:nvPr/>
        </p:nvGrpSpPr>
        <p:grpSpPr>
          <a:xfrm>
            <a:off x="399288" y="614046"/>
            <a:ext cx="8345805" cy="3881754"/>
            <a:chOff x="399288" y="254508"/>
            <a:chExt cx="8345805" cy="3881754"/>
          </a:xfrm>
        </p:grpSpPr>
        <p:sp>
          <p:nvSpPr>
            <p:cNvPr id="10" name="object 9"/>
            <p:cNvSpPr/>
            <p:nvPr/>
          </p:nvSpPr>
          <p:spPr>
            <a:xfrm>
              <a:off x="399288" y="254508"/>
              <a:ext cx="8345424" cy="984504"/>
            </a:xfrm>
            <a:prstGeom prst="rect">
              <a:avLst/>
            </a:prstGeom>
            <a:blipFill>
              <a:blip r:embed="rId2" cstate="print"/>
              <a:stretch>
                <a:fillRect/>
              </a:stretch>
            </a:blipFill>
          </p:spPr>
          <p:txBody>
            <a:bodyPr wrap="square" lIns="0" tIns="0" rIns="0" bIns="0" rtlCol="0"/>
            <a:lstStyle/>
            <a:p>
              <a:endParaRPr/>
            </a:p>
          </p:txBody>
        </p:sp>
        <p:sp>
          <p:nvSpPr>
            <p:cNvPr id="11" name="object 10"/>
            <p:cNvSpPr/>
            <p:nvPr/>
          </p:nvSpPr>
          <p:spPr>
            <a:xfrm>
              <a:off x="457200" y="274320"/>
              <a:ext cx="8229600" cy="868679"/>
            </a:xfrm>
            <a:prstGeom prst="rect">
              <a:avLst/>
            </a:prstGeom>
            <a:blipFill>
              <a:blip r:embed="rId3" cstate="print"/>
              <a:stretch>
                <a:fillRect/>
              </a:stretch>
            </a:blipFill>
          </p:spPr>
          <p:txBody>
            <a:bodyPr wrap="square" lIns="0" tIns="0" rIns="0" bIns="0" rtlCol="0"/>
            <a:lstStyle/>
            <a:p>
              <a:endParaRPr/>
            </a:p>
          </p:txBody>
        </p:sp>
        <p:sp>
          <p:nvSpPr>
            <p:cNvPr id="12" name="object 11"/>
            <p:cNvSpPr/>
            <p:nvPr/>
          </p:nvSpPr>
          <p:spPr>
            <a:xfrm>
              <a:off x="457200" y="274320"/>
              <a:ext cx="8229600" cy="868680"/>
            </a:xfrm>
            <a:custGeom>
              <a:avLst/>
              <a:gdLst/>
              <a:ahLst/>
              <a:cxnLst/>
              <a:rect l="l" t="t" r="r" b="b"/>
              <a:pathLst>
                <a:path w="8229600" h="868680">
                  <a:moveTo>
                    <a:pt x="0" y="868679"/>
                  </a:moveTo>
                  <a:lnTo>
                    <a:pt x="8229600" y="868679"/>
                  </a:lnTo>
                  <a:lnTo>
                    <a:pt x="8229600" y="0"/>
                  </a:lnTo>
                  <a:lnTo>
                    <a:pt x="0" y="0"/>
                  </a:lnTo>
                  <a:lnTo>
                    <a:pt x="0" y="868679"/>
                  </a:lnTo>
                  <a:close/>
                </a:path>
              </a:pathLst>
            </a:custGeom>
            <a:ln w="9144">
              <a:solidFill>
                <a:srgbClr val="39629D"/>
              </a:solidFill>
            </a:ln>
          </p:spPr>
          <p:txBody>
            <a:bodyPr wrap="square" lIns="0" tIns="0" rIns="0" bIns="0" rtlCol="0"/>
            <a:lstStyle/>
            <a:p>
              <a:endParaRPr/>
            </a:p>
          </p:txBody>
        </p:sp>
        <p:sp>
          <p:nvSpPr>
            <p:cNvPr id="13" name="object 12"/>
            <p:cNvSpPr/>
            <p:nvPr/>
          </p:nvSpPr>
          <p:spPr>
            <a:xfrm>
              <a:off x="1216152" y="574548"/>
              <a:ext cx="6707124" cy="406908"/>
            </a:xfrm>
            <a:prstGeom prst="rect">
              <a:avLst/>
            </a:prstGeom>
            <a:blipFill>
              <a:blip r:embed="rId4" cstate="print"/>
              <a:stretch>
                <a:fillRect/>
              </a:stretch>
            </a:blipFill>
          </p:spPr>
          <p:txBody>
            <a:bodyPr wrap="square" lIns="0" tIns="0" rIns="0" bIns="0" rtlCol="0"/>
            <a:lstStyle/>
            <a:p>
              <a:endParaRPr/>
            </a:p>
          </p:txBody>
        </p:sp>
        <p:sp>
          <p:nvSpPr>
            <p:cNvPr id="14" name="object 13"/>
            <p:cNvSpPr/>
            <p:nvPr/>
          </p:nvSpPr>
          <p:spPr>
            <a:xfrm>
              <a:off x="4203191" y="1123188"/>
              <a:ext cx="432815" cy="422148"/>
            </a:xfrm>
            <a:prstGeom prst="rect">
              <a:avLst/>
            </a:prstGeom>
            <a:blipFill>
              <a:blip r:embed="rId5" cstate="print"/>
              <a:stretch>
                <a:fillRect/>
              </a:stretch>
            </a:blipFill>
          </p:spPr>
          <p:txBody>
            <a:bodyPr wrap="square" lIns="0" tIns="0" rIns="0" bIns="0" rtlCol="0"/>
            <a:lstStyle/>
            <a:p>
              <a:endParaRPr/>
            </a:p>
          </p:txBody>
        </p:sp>
        <p:sp>
          <p:nvSpPr>
            <p:cNvPr id="15" name="object 14"/>
            <p:cNvSpPr/>
            <p:nvPr/>
          </p:nvSpPr>
          <p:spPr>
            <a:xfrm>
              <a:off x="4267199" y="1143000"/>
              <a:ext cx="304800" cy="304800"/>
            </a:xfrm>
            <a:prstGeom prst="rect">
              <a:avLst/>
            </a:prstGeom>
            <a:blipFill>
              <a:blip r:embed="rId6" cstate="print"/>
              <a:stretch>
                <a:fillRect/>
              </a:stretch>
            </a:blipFill>
          </p:spPr>
          <p:txBody>
            <a:bodyPr wrap="square" lIns="0" tIns="0" rIns="0" bIns="0" rtlCol="0"/>
            <a:lstStyle/>
            <a:p>
              <a:endParaRPr/>
            </a:p>
          </p:txBody>
        </p:sp>
        <p:sp>
          <p:nvSpPr>
            <p:cNvPr id="16" name="object 15"/>
            <p:cNvSpPr/>
            <p:nvPr/>
          </p:nvSpPr>
          <p:spPr>
            <a:xfrm>
              <a:off x="4267199" y="1143000"/>
              <a:ext cx="304800" cy="304800"/>
            </a:xfrm>
            <a:custGeom>
              <a:avLst/>
              <a:gdLst/>
              <a:ahLst/>
              <a:cxnLst/>
              <a:rect l="l" t="t" r="r" b="b"/>
              <a:pathLst>
                <a:path w="304800" h="304800">
                  <a:moveTo>
                    <a:pt x="0" y="152400"/>
                  </a:moveTo>
                  <a:lnTo>
                    <a:pt x="76200" y="152400"/>
                  </a:lnTo>
                  <a:lnTo>
                    <a:pt x="76200" y="0"/>
                  </a:lnTo>
                  <a:lnTo>
                    <a:pt x="228600" y="0"/>
                  </a:lnTo>
                  <a:lnTo>
                    <a:pt x="228600" y="152400"/>
                  </a:lnTo>
                  <a:lnTo>
                    <a:pt x="304800" y="152400"/>
                  </a:lnTo>
                  <a:lnTo>
                    <a:pt x="152400" y="304800"/>
                  </a:lnTo>
                  <a:lnTo>
                    <a:pt x="0" y="152400"/>
                  </a:lnTo>
                  <a:close/>
                </a:path>
              </a:pathLst>
            </a:custGeom>
            <a:ln w="9144">
              <a:solidFill>
                <a:srgbClr val="DA1F28"/>
              </a:solidFill>
            </a:ln>
          </p:spPr>
          <p:txBody>
            <a:bodyPr wrap="square" lIns="0" tIns="0" rIns="0" bIns="0" rtlCol="0"/>
            <a:lstStyle/>
            <a:p>
              <a:endParaRPr/>
            </a:p>
          </p:txBody>
        </p:sp>
        <p:sp>
          <p:nvSpPr>
            <p:cNvPr id="17" name="object 16"/>
            <p:cNvSpPr/>
            <p:nvPr/>
          </p:nvSpPr>
          <p:spPr>
            <a:xfrm>
              <a:off x="4203191" y="2342387"/>
              <a:ext cx="432815" cy="422148"/>
            </a:xfrm>
            <a:prstGeom prst="rect">
              <a:avLst/>
            </a:prstGeom>
            <a:blipFill>
              <a:blip r:embed="rId5" cstate="print"/>
              <a:stretch>
                <a:fillRect/>
              </a:stretch>
            </a:blipFill>
          </p:spPr>
          <p:txBody>
            <a:bodyPr wrap="square" lIns="0" tIns="0" rIns="0" bIns="0" rtlCol="0"/>
            <a:lstStyle/>
            <a:p>
              <a:endParaRPr/>
            </a:p>
          </p:txBody>
        </p:sp>
        <p:sp>
          <p:nvSpPr>
            <p:cNvPr id="18" name="object 17"/>
            <p:cNvSpPr/>
            <p:nvPr/>
          </p:nvSpPr>
          <p:spPr>
            <a:xfrm>
              <a:off x="4267199" y="2362200"/>
              <a:ext cx="304800" cy="304800"/>
            </a:xfrm>
            <a:prstGeom prst="rect">
              <a:avLst/>
            </a:prstGeom>
            <a:blipFill>
              <a:blip r:embed="rId7" cstate="print"/>
              <a:stretch>
                <a:fillRect/>
              </a:stretch>
            </a:blipFill>
          </p:spPr>
          <p:txBody>
            <a:bodyPr wrap="square" lIns="0" tIns="0" rIns="0" bIns="0" rtlCol="0"/>
            <a:lstStyle/>
            <a:p>
              <a:endParaRPr/>
            </a:p>
          </p:txBody>
        </p:sp>
        <p:sp>
          <p:nvSpPr>
            <p:cNvPr id="19" name="object 18"/>
            <p:cNvSpPr/>
            <p:nvPr/>
          </p:nvSpPr>
          <p:spPr>
            <a:xfrm>
              <a:off x="4267199" y="2362200"/>
              <a:ext cx="304800" cy="304800"/>
            </a:xfrm>
            <a:custGeom>
              <a:avLst/>
              <a:gdLst/>
              <a:ahLst/>
              <a:cxnLst/>
              <a:rect l="l" t="t" r="r" b="b"/>
              <a:pathLst>
                <a:path w="304800" h="304800">
                  <a:moveTo>
                    <a:pt x="0" y="152400"/>
                  </a:moveTo>
                  <a:lnTo>
                    <a:pt x="76200" y="152400"/>
                  </a:lnTo>
                  <a:lnTo>
                    <a:pt x="76200" y="0"/>
                  </a:lnTo>
                  <a:lnTo>
                    <a:pt x="228600" y="0"/>
                  </a:lnTo>
                  <a:lnTo>
                    <a:pt x="228600" y="152400"/>
                  </a:lnTo>
                  <a:lnTo>
                    <a:pt x="304800" y="152400"/>
                  </a:lnTo>
                  <a:lnTo>
                    <a:pt x="152400" y="304800"/>
                  </a:lnTo>
                  <a:lnTo>
                    <a:pt x="0" y="152400"/>
                  </a:lnTo>
                  <a:close/>
                </a:path>
              </a:pathLst>
            </a:custGeom>
            <a:ln w="9144">
              <a:solidFill>
                <a:srgbClr val="EB631B"/>
              </a:solidFill>
            </a:ln>
          </p:spPr>
          <p:txBody>
            <a:bodyPr wrap="square" lIns="0" tIns="0" rIns="0" bIns="0" rtlCol="0"/>
            <a:lstStyle/>
            <a:p>
              <a:endParaRPr/>
            </a:p>
          </p:txBody>
        </p:sp>
        <p:sp>
          <p:nvSpPr>
            <p:cNvPr id="20" name="object 19"/>
            <p:cNvSpPr/>
            <p:nvPr/>
          </p:nvSpPr>
          <p:spPr>
            <a:xfrm>
              <a:off x="4203191" y="3713987"/>
              <a:ext cx="432815" cy="422148"/>
            </a:xfrm>
            <a:prstGeom prst="rect">
              <a:avLst/>
            </a:prstGeom>
            <a:blipFill>
              <a:blip r:embed="rId5" cstate="print"/>
              <a:stretch>
                <a:fillRect/>
              </a:stretch>
            </a:blipFill>
          </p:spPr>
          <p:txBody>
            <a:bodyPr wrap="square" lIns="0" tIns="0" rIns="0" bIns="0" rtlCol="0"/>
            <a:lstStyle/>
            <a:p>
              <a:endParaRPr/>
            </a:p>
          </p:txBody>
        </p:sp>
        <p:sp>
          <p:nvSpPr>
            <p:cNvPr id="21" name="object 20"/>
            <p:cNvSpPr/>
            <p:nvPr/>
          </p:nvSpPr>
          <p:spPr>
            <a:xfrm>
              <a:off x="4267199" y="3733799"/>
              <a:ext cx="304800" cy="304800"/>
            </a:xfrm>
            <a:prstGeom prst="rect">
              <a:avLst/>
            </a:prstGeom>
            <a:blipFill>
              <a:blip r:embed="rId8" cstate="print"/>
              <a:stretch>
                <a:fillRect/>
              </a:stretch>
            </a:blipFill>
          </p:spPr>
          <p:txBody>
            <a:bodyPr wrap="square" lIns="0" tIns="0" rIns="0" bIns="0" rtlCol="0"/>
            <a:lstStyle/>
            <a:p>
              <a:endParaRPr/>
            </a:p>
          </p:txBody>
        </p:sp>
        <p:sp>
          <p:nvSpPr>
            <p:cNvPr id="22" name="object 21"/>
            <p:cNvSpPr/>
            <p:nvPr/>
          </p:nvSpPr>
          <p:spPr>
            <a:xfrm>
              <a:off x="4267199" y="3733799"/>
              <a:ext cx="304800" cy="304800"/>
            </a:xfrm>
            <a:custGeom>
              <a:avLst/>
              <a:gdLst/>
              <a:ahLst/>
              <a:cxnLst/>
              <a:rect l="l" t="t" r="r" b="b"/>
              <a:pathLst>
                <a:path w="304800" h="304800">
                  <a:moveTo>
                    <a:pt x="0" y="152400"/>
                  </a:moveTo>
                  <a:lnTo>
                    <a:pt x="76200" y="152400"/>
                  </a:lnTo>
                  <a:lnTo>
                    <a:pt x="76200" y="0"/>
                  </a:lnTo>
                  <a:lnTo>
                    <a:pt x="228600" y="0"/>
                  </a:lnTo>
                  <a:lnTo>
                    <a:pt x="228600" y="152400"/>
                  </a:lnTo>
                  <a:lnTo>
                    <a:pt x="304800" y="152400"/>
                  </a:lnTo>
                  <a:lnTo>
                    <a:pt x="152400" y="304800"/>
                  </a:lnTo>
                  <a:lnTo>
                    <a:pt x="0" y="152400"/>
                  </a:lnTo>
                  <a:close/>
                </a:path>
              </a:pathLst>
            </a:custGeom>
            <a:ln w="9144">
              <a:solidFill>
                <a:srgbClr val="7C3B49"/>
              </a:solidFill>
            </a:ln>
          </p:spPr>
          <p:txBody>
            <a:bodyPr wrap="square" lIns="0" tIns="0" rIns="0" bIns="0" rtlCol="0"/>
            <a:lstStyle/>
            <a:p>
              <a:endParaRPr/>
            </a:p>
          </p:txBody>
        </p:sp>
      </p:grpSp>
      <p:sp>
        <p:nvSpPr>
          <p:cNvPr id="23" name="object 6"/>
          <p:cNvSpPr txBox="1">
            <a:spLocks/>
          </p:cNvSpPr>
          <p:nvPr/>
        </p:nvSpPr>
        <p:spPr>
          <a:xfrm>
            <a:off x="1219201" y="1963167"/>
            <a:ext cx="7543799" cy="551433"/>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en-US" sz="3500" b="1" i="0" u="none" strike="noStrike" kern="1200" cap="none" spc="-5" normalizeH="0" baseline="0" noProof="0" dirty="0" smtClean="0">
                <a:ln>
                  <a:noFill/>
                </a:ln>
                <a:solidFill>
                  <a:schemeClr val="tx2"/>
                </a:solidFill>
                <a:effectLst/>
                <a:uLnTx/>
                <a:uFillTx/>
                <a:latin typeface="Times New Roman"/>
                <a:ea typeface="+mj-ea"/>
                <a:cs typeface="Times New Roman"/>
              </a:rPr>
              <a:t>“Depreciation” </a:t>
            </a:r>
            <a:r>
              <a:rPr kumimoji="0" lang="en-US" sz="3500" b="1" i="0" u="none" strike="noStrike" kern="1200" cap="none" spc="0" normalizeH="0" baseline="0" noProof="0" dirty="0" smtClean="0">
                <a:ln>
                  <a:noFill/>
                </a:ln>
                <a:solidFill>
                  <a:schemeClr val="tx2"/>
                </a:solidFill>
                <a:effectLst/>
                <a:uLnTx/>
                <a:uFillTx/>
                <a:latin typeface="Times New Roman"/>
                <a:ea typeface="+mj-ea"/>
                <a:cs typeface="Times New Roman"/>
              </a:rPr>
              <a:t>is for </a:t>
            </a:r>
            <a:r>
              <a:rPr kumimoji="0" lang="en-US" sz="3500" b="1" i="0" u="none" strike="noStrike" kern="1200" cap="none" spc="-5" normalizeH="0" baseline="0" noProof="0" dirty="0" smtClean="0">
                <a:ln>
                  <a:noFill/>
                </a:ln>
                <a:solidFill>
                  <a:schemeClr val="tx2"/>
                </a:solidFill>
                <a:effectLst/>
                <a:uLnTx/>
                <a:uFillTx/>
                <a:latin typeface="Times New Roman"/>
                <a:ea typeface="+mj-ea"/>
                <a:cs typeface="Times New Roman"/>
              </a:rPr>
              <a:t>Fixed</a:t>
            </a:r>
            <a:r>
              <a:rPr kumimoji="0" lang="en-US" sz="3500" b="1" i="0" u="none" strike="noStrike" kern="1200" cap="none" spc="-275" normalizeH="0" baseline="0" noProof="0" dirty="0" smtClean="0">
                <a:ln>
                  <a:noFill/>
                </a:ln>
                <a:solidFill>
                  <a:schemeClr val="tx2"/>
                </a:solidFill>
                <a:effectLst/>
                <a:uLnTx/>
                <a:uFillTx/>
                <a:latin typeface="Times New Roman"/>
                <a:ea typeface="+mj-ea"/>
                <a:cs typeface="Times New Roman"/>
              </a:rPr>
              <a:t> </a:t>
            </a:r>
            <a:r>
              <a:rPr kumimoji="0" lang="en-US" sz="3500" b="1" i="0" u="none" strike="noStrike" kern="1200" cap="none" spc="-5" normalizeH="0" baseline="0" noProof="0" dirty="0" smtClean="0">
                <a:ln>
                  <a:noFill/>
                </a:ln>
                <a:solidFill>
                  <a:schemeClr val="tx2"/>
                </a:solidFill>
                <a:effectLst/>
                <a:uLnTx/>
                <a:uFillTx/>
                <a:latin typeface="Times New Roman"/>
                <a:ea typeface="+mj-ea"/>
                <a:cs typeface="Times New Roman"/>
              </a:rPr>
              <a:t>Asset</a:t>
            </a:r>
            <a:endParaRPr kumimoji="0" lang="en-US" sz="3500" b="1" i="0" u="none" strike="noStrike" kern="1200" cap="none" spc="-5" normalizeH="0" baseline="0" noProof="0" dirty="0">
              <a:ln>
                <a:noFill/>
              </a:ln>
              <a:solidFill>
                <a:schemeClr val="tx2"/>
              </a:solidFill>
              <a:effectLst/>
              <a:uLnTx/>
              <a:uFillTx/>
              <a:latin typeface="Times New Roman"/>
              <a:ea typeface="+mj-ea"/>
              <a:cs typeface="Times New Roman"/>
            </a:endParaRPr>
          </a:p>
        </p:txBody>
      </p:sp>
      <p:sp>
        <p:nvSpPr>
          <p:cNvPr id="24" name="object 7"/>
          <p:cNvSpPr txBox="1"/>
          <p:nvPr/>
        </p:nvSpPr>
        <p:spPr>
          <a:xfrm>
            <a:off x="762000" y="2793365"/>
            <a:ext cx="7515225" cy="3126497"/>
          </a:xfrm>
          <a:prstGeom prst="rect">
            <a:avLst/>
          </a:prstGeom>
        </p:spPr>
        <p:txBody>
          <a:bodyPr vert="horz" wrap="square" lIns="0" tIns="12700" rIns="0" bIns="0" rtlCol="0">
            <a:spAutoFit/>
          </a:bodyPr>
          <a:lstStyle/>
          <a:p>
            <a:pPr algn="ctr">
              <a:lnSpc>
                <a:spcPct val="100000"/>
              </a:lnSpc>
              <a:spcBef>
                <a:spcPts val="100"/>
              </a:spcBef>
            </a:pPr>
            <a:endParaRPr lang="en-US" sz="2700" b="1" dirty="0" smtClean="0">
              <a:solidFill>
                <a:srgbClr val="B5490F"/>
              </a:solidFill>
              <a:latin typeface="Times New Roman"/>
              <a:cs typeface="Times New Roman"/>
            </a:endParaRPr>
          </a:p>
          <a:p>
            <a:pPr algn="ctr">
              <a:lnSpc>
                <a:spcPct val="100000"/>
              </a:lnSpc>
              <a:spcBef>
                <a:spcPts val="100"/>
              </a:spcBef>
            </a:pPr>
            <a:r>
              <a:rPr sz="2700" b="1" smtClean="0">
                <a:solidFill>
                  <a:srgbClr val="B5490F"/>
                </a:solidFill>
                <a:latin typeface="Times New Roman"/>
                <a:cs typeface="Times New Roman"/>
              </a:rPr>
              <a:t>“</a:t>
            </a:r>
            <a:r>
              <a:rPr sz="2700" b="1" dirty="0">
                <a:solidFill>
                  <a:srgbClr val="B5490F"/>
                </a:solidFill>
                <a:latin typeface="Times New Roman"/>
                <a:cs typeface="Times New Roman"/>
              </a:rPr>
              <a:t>Amortization” is for Intangible &amp; Fictitious</a:t>
            </a:r>
            <a:r>
              <a:rPr sz="2700" b="1" spc="-160" dirty="0">
                <a:solidFill>
                  <a:srgbClr val="B5490F"/>
                </a:solidFill>
                <a:latin typeface="Times New Roman"/>
                <a:cs typeface="Times New Roman"/>
              </a:rPr>
              <a:t> </a:t>
            </a:r>
            <a:r>
              <a:rPr sz="2700" b="1" dirty="0">
                <a:solidFill>
                  <a:srgbClr val="B5490F"/>
                </a:solidFill>
                <a:latin typeface="Times New Roman"/>
                <a:cs typeface="Times New Roman"/>
              </a:rPr>
              <a:t>assets</a:t>
            </a:r>
            <a:endParaRPr sz="2700">
              <a:latin typeface="Times New Roman"/>
              <a:cs typeface="Times New Roman"/>
            </a:endParaRPr>
          </a:p>
          <a:p>
            <a:pPr>
              <a:lnSpc>
                <a:spcPct val="100000"/>
              </a:lnSpc>
            </a:pPr>
            <a:endParaRPr sz="3000">
              <a:latin typeface="Times New Roman"/>
              <a:cs typeface="Times New Roman"/>
            </a:endParaRPr>
          </a:p>
          <a:p>
            <a:pPr>
              <a:lnSpc>
                <a:spcPct val="100000"/>
              </a:lnSpc>
              <a:spcBef>
                <a:spcPts val="35"/>
              </a:spcBef>
            </a:pPr>
            <a:endParaRPr sz="3650">
              <a:latin typeface="Times New Roman"/>
              <a:cs typeface="Times New Roman"/>
            </a:endParaRPr>
          </a:p>
          <a:p>
            <a:pPr marR="3175" algn="ctr">
              <a:lnSpc>
                <a:spcPct val="100000"/>
              </a:lnSpc>
            </a:pPr>
            <a:endParaRPr lang="en-US" sz="2700" b="1" dirty="0" smtClean="0">
              <a:solidFill>
                <a:srgbClr val="5E2C37"/>
              </a:solidFill>
              <a:latin typeface="Times New Roman"/>
              <a:cs typeface="Times New Roman"/>
            </a:endParaRPr>
          </a:p>
          <a:p>
            <a:pPr marR="3175" algn="ctr">
              <a:lnSpc>
                <a:spcPct val="100000"/>
              </a:lnSpc>
            </a:pPr>
            <a:r>
              <a:rPr sz="2700" b="1" smtClean="0">
                <a:solidFill>
                  <a:srgbClr val="5E2C37"/>
                </a:solidFill>
                <a:latin typeface="Times New Roman"/>
                <a:cs typeface="Times New Roman"/>
              </a:rPr>
              <a:t>“</a:t>
            </a:r>
            <a:r>
              <a:rPr sz="2700" b="1" dirty="0">
                <a:solidFill>
                  <a:srgbClr val="5E2C37"/>
                </a:solidFill>
                <a:latin typeface="Times New Roman"/>
                <a:cs typeface="Times New Roman"/>
              </a:rPr>
              <a:t>Depletion” is for </a:t>
            </a:r>
            <a:r>
              <a:rPr sz="2700" b="1" spc="-5" dirty="0">
                <a:solidFill>
                  <a:srgbClr val="5E2C37"/>
                </a:solidFill>
                <a:latin typeface="Times New Roman"/>
                <a:cs typeface="Times New Roman"/>
              </a:rPr>
              <a:t>Natural </a:t>
            </a:r>
            <a:r>
              <a:rPr sz="2700" b="1" spc="-10" dirty="0">
                <a:solidFill>
                  <a:srgbClr val="5E2C37"/>
                </a:solidFill>
                <a:latin typeface="Times New Roman"/>
                <a:cs typeface="Times New Roman"/>
              </a:rPr>
              <a:t>Resources </a:t>
            </a:r>
            <a:r>
              <a:rPr sz="2700" b="1" dirty="0">
                <a:solidFill>
                  <a:srgbClr val="5E2C37"/>
                </a:solidFill>
                <a:latin typeface="Times New Roman"/>
                <a:cs typeface="Times New Roman"/>
              </a:rPr>
              <a:t>or</a:t>
            </a:r>
            <a:r>
              <a:rPr sz="2700" b="1" spc="-229" dirty="0">
                <a:solidFill>
                  <a:srgbClr val="5E2C37"/>
                </a:solidFill>
                <a:latin typeface="Times New Roman"/>
                <a:cs typeface="Times New Roman"/>
              </a:rPr>
              <a:t> </a:t>
            </a:r>
            <a:r>
              <a:rPr sz="2700" b="1" spc="-20" dirty="0">
                <a:solidFill>
                  <a:srgbClr val="5E2C37"/>
                </a:solidFill>
                <a:latin typeface="Times New Roman"/>
                <a:cs typeface="Times New Roman"/>
              </a:rPr>
              <a:t>Wasting</a:t>
            </a:r>
            <a:endParaRPr sz="2700">
              <a:latin typeface="Times New Roman"/>
              <a:cs typeface="Times New Roman"/>
            </a:endParaRPr>
          </a:p>
          <a:p>
            <a:pPr marL="251460" algn="ctr">
              <a:lnSpc>
                <a:spcPct val="100000"/>
              </a:lnSpc>
            </a:pPr>
            <a:r>
              <a:rPr sz="2700" b="1" dirty="0">
                <a:solidFill>
                  <a:srgbClr val="5E2C37"/>
                </a:solidFill>
                <a:latin typeface="Times New Roman"/>
                <a:cs typeface="Times New Roman"/>
              </a:rPr>
              <a:t>Assets.</a:t>
            </a:r>
            <a:endParaRPr sz="27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7</a:t>
            </a:fld>
            <a:endParaRPr lang="en-US"/>
          </a:p>
        </p:txBody>
      </p:sp>
      <p:grpSp>
        <p:nvGrpSpPr>
          <p:cNvPr id="5" name="object 14"/>
          <p:cNvGrpSpPr/>
          <p:nvPr/>
        </p:nvGrpSpPr>
        <p:grpSpPr>
          <a:xfrm>
            <a:off x="170687" y="152400"/>
            <a:ext cx="8802624" cy="4800600"/>
            <a:chOff x="170687" y="132587"/>
            <a:chExt cx="8802624" cy="3338180"/>
          </a:xfrm>
        </p:grpSpPr>
        <p:sp>
          <p:nvSpPr>
            <p:cNvPr id="6" name="object 15"/>
            <p:cNvSpPr/>
            <p:nvPr/>
          </p:nvSpPr>
          <p:spPr>
            <a:xfrm>
              <a:off x="170687" y="132587"/>
              <a:ext cx="8802624" cy="801623"/>
            </a:xfrm>
            <a:prstGeom prst="rect">
              <a:avLst/>
            </a:prstGeom>
            <a:blipFill>
              <a:blip r:embed="rId2" cstate="print"/>
              <a:stretch>
                <a:fillRect/>
              </a:stretch>
            </a:blipFill>
          </p:spPr>
          <p:txBody>
            <a:bodyPr wrap="square" lIns="0" tIns="0" rIns="0" bIns="0" rtlCol="0"/>
            <a:lstStyle/>
            <a:p>
              <a:endParaRPr/>
            </a:p>
          </p:txBody>
        </p:sp>
        <p:sp>
          <p:nvSpPr>
            <p:cNvPr id="7" name="object 16"/>
            <p:cNvSpPr/>
            <p:nvPr/>
          </p:nvSpPr>
          <p:spPr>
            <a:xfrm>
              <a:off x="228599" y="152399"/>
              <a:ext cx="8686800" cy="685800"/>
            </a:xfrm>
            <a:prstGeom prst="rect">
              <a:avLst/>
            </a:prstGeom>
            <a:blipFill>
              <a:blip r:embed="rId3" cstate="print"/>
              <a:stretch>
                <a:fillRect/>
              </a:stretch>
            </a:blipFill>
          </p:spPr>
          <p:txBody>
            <a:bodyPr wrap="square" lIns="0" tIns="0" rIns="0" bIns="0" rtlCol="0"/>
            <a:lstStyle/>
            <a:p>
              <a:endParaRPr/>
            </a:p>
          </p:txBody>
        </p:sp>
        <p:sp>
          <p:nvSpPr>
            <p:cNvPr id="8" name="object 17"/>
            <p:cNvSpPr/>
            <p:nvPr/>
          </p:nvSpPr>
          <p:spPr>
            <a:xfrm>
              <a:off x="228599" y="152399"/>
              <a:ext cx="8686800" cy="685800"/>
            </a:xfrm>
            <a:custGeom>
              <a:avLst/>
              <a:gdLst/>
              <a:ahLst/>
              <a:cxnLst/>
              <a:rect l="l" t="t" r="r" b="b"/>
              <a:pathLst>
                <a:path w="8686800" h="685800">
                  <a:moveTo>
                    <a:pt x="0" y="685800"/>
                  </a:moveTo>
                  <a:lnTo>
                    <a:pt x="8686800" y="685800"/>
                  </a:lnTo>
                  <a:lnTo>
                    <a:pt x="8686800" y="0"/>
                  </a:lnTo>
                  <a:lnTo>
                    <a:pt x="0" y="0"/>
                  </a:lnTo>
                  <a:lnTo>
                    <a:pt x="0" y="685800"/>
                  </a:lnTo>
                  <a:close/>
                </a:path>
              </a:pathLst>
            </a:custGeom>
            <a:ln w="9144">
              <a:solidFill>
                <a:srgbClr val="39629D"/>
              </a:solidFill>
            </a:ln>
          </p:spPr>
          <p:txBody>
            <a:bodyPr wrap="square" lIns="0" tIns="0" rIns="0" bIns="0" rtlCol="0"/>
            <a:lstStyle/>
            <a:p>
              <a:endParaRPr/>
            </a:p>
          </p:txBody>
        </p:sp>
        <p:sp>
          <p:nvSpPr>
            <p:cNvPr id="9" name="object 18"/>
            <p:cNvSpPr/>
            <p:nvPr/>
          </p:nvSpPr>
          <p:spPr>
            <a:xfrm>
              <a:off x="707136" y="397522"/>
              <a:ext cx="7732776" cy="317216"/>
            </a:xfrm>
            <a:prstGeom prst="rect">
              <a:avLst/>
            </a:prstGeom>
            <a:blipFill>
              <a:blip r:embed="rId4" cstate="print"/>
              <a:stretch>
                <a:fillRect/>
              </a:stretch>
            </a:blipFill>
          </p:spPr>
          <p:txBody>
            <a:bodyPr wrap="square" lIns="0" tIns="0" rIns="0" bIns="0" rtlCol="0"/>
            <a:lstStyle/>
            <a:p>
              <a:endParaRPr/>
            </a:p>
          </p:txBody>
        </p:sp>
        <p:sp>
          <p:nvSpPr>
            <p:cNvPr id="11" name="object 20"/>
            <p:cNvSpPr/>
            <p:nvPr/>
          </p:nvSpPr>
          <p:spPr>
            <a:xfrm>
              <a:off x="1162685" y="1173987"/>
              <a:ext cx="437515" cy="371475"/>
            </a:xfrm>
            <a:custGeom>
              <a:avLst/>
              <a:gdLst/>
              <a:ahLst/>
              <a:cxnLst/>
              <a:rect l="l" t="t" r="r" b="b"/>
              <a:pathLst>
                <a:path w="437515" h="371475">
                  <a:moveTo>
                    <a:pt x="322262" y="0"/>
                  </a:moveTo>
                  <a:lnTo>
                    <a:pt x="114998" y="0"/>
                  </a:lnTo>
                  <a:lnTo>
                    <a:pt x="114998" y="152400"/>
                  </a:lnTo>
                  <a:lnTo>
                    <a:pt x="0" y="152400"/>
                  </a:lnTo>
                  <a:lnTo>
                    <a:pt x="218630" y="370967"/>
                  </a:lnTo>
                  <a:lnTo>
                    <a:pt x="265126" y="324485"/>
                  </a:lnTo>
                  <a:lnTo>
                    <a:pt x="218630" y="324485"/>
                  </a:lnTo>
                  <a:lnTo>
                    <a:pt x="79476" y="185293"/>
                  </a:lnTo>
                  <a:lnTo>
                    <a:pt x="147916" y="185293"/>
                  </a:lnTo>
                  <a:lnTo>
                    <a:pt x="147916" y="32893"/>
                  </a:lnTo>
                  <a:lnTo>
                    <a:pt x="322262" y="32893"/>
                  </a:lnTo>
                  <a:lnTo>
                    <a:pt x="322262" y="0"/>
                  </a:lnTo>
                  <a:close/>
                </a:path>
                <a:path w="437515" h="371475">
                  <a:moveTo>
                    <a:pt x="322262" y="32893"/>
                  </a:moveTo>
                  <a:lnTo>
                    <a:pt x="289344" y="32893"/>
                  </a:lnTo>
                  <a:lnTo>
                    <a:pt x="289344" y="185293"/>
                  </a:lnTo>
                  <a:lnTo>
                    <a:pt x="357784" y="185293"/>
                  </a:lnTo>
                  <a:lnTo>
                    <a:pt x="218630" y="324485"/>
                  </a:lnTo>
                  <a:lnTo>
                    <a:pt x="265126" y="324485"/>
                  </a:lnTo>
                  <a:lnTo>
                    <a:pt x="437261" y="152400"/>
                  </a:lnTo>
                  <a:lnTo>
                    <a:pt x="322262" y="152400"/>
                  </a:lnTo>
                  <a:lnTo>
                    <a:pt x="322262" y="32893"/>
                  </a:lnTo>
                  <a:close/>
                </a:path>
                <a:path w="437515" h="371475">
                  <a:moveTo>
                    <a:pt x="278371" y="43942"/>
                  </a:moveTo>
                  <a:lnTo>
                    <a:pt x="158889" y="43942"/>
                  </a:lnTo>
                  <a:lnTo>
                    <a:pt x="158889" y="196342"/>
                  </a:lnTo>
                  <a:lnTo>
                    <a:pt x="105968" y="196342"/>
                  </a:lnTo>
                  <a:lnTo>
                    <a:pt x="218630" y="308991"/>
                  </a:lnTo>
                  <a:lnTo>
                    <a:pt x="234126" y="293497"/>
                  </a:lnTo>
                  <a:lnTo>
                    <a:pt x="218630" y="293497"/>
                  </a:lnTo>
                  <a:lnTo>
                    <a:pt x="132461" y="207264"/>
                  </a:lnTo>
                  <a:lnTo>
                    <a:pt x="169862" y="207264"/>
                  </a:lnTo>
                  <a:lnTo>
                    <a:pt x="169862" y="54864"/>
                  </a:lnTo>
                  <a:lnTo>
                    <a:pt x="278371" y="54864"/>
                  </a:lnTo>
                  <a:lnTo>
                    <a:pt x="278371" y="43942"/>
                  </a:lnTo>
                  <a:close/>
                </a:path>
                <a:path w="437515" h="371475">
                  <a:moveTo>
                    <a:pt x="278371" y="54864"/>
                  </a:moveTo>
                  <a:lnTo>
                    <a:pt x="267398" y="54864"/>
                  </a:lnTo>
                  <a:lnTo>
                    <a:pt x="267398" y="207264"/>
                  </a:lnTo>
                  <a:lnTo>
                    <a:pt x="304800" y="207264"/>
                  </a:lnTo>
                  <a:lnTo>
                    <a:pt x="218630" y="293497"/>
                  </a:lnTo>
                  <a:lnTo>
                    <a:pt x="234126" y="293497"/>
                  </a:lnTo>
                  <a:lnTo>
                    <a:pt x="331292" y="196342"/>
                  </a:lnTo>
                  <a:lnTo>
                    <a:pt x="278371" y="196342"/>
                  </a:lnTo>
                  <a:lnTo>
                    <a:pt x="278371" y="54864"/>
                  </a:lnTo>
                  <a:close/>
                </a:path>
              </a:pathLst>
            </a:custGeom>
            <a:solidFill>
              <a:srgbClr val="9F131A"/>
            </a:solidFill>
          </p:spPr>
          <p:txBody>
            <a:bodyPr wrap="square" lIns="0" tIns="0" rIns="0" bIns="0" rtlCol="0"/>
            <a:lstStyle/>
            <a:p>
              <a:endParaRPr/>
            </a:p>
          </p:txBody>
        </p:sp>
        <p:sp>
          <p:nvSpPr>
            <p:cNvPr id="12" name="object 21"/>
            <p:cNvSpPr/>
            <p:nvPr/>
          </p:nvSpPr>
          <p:spPr>
            <a:xfrm>
              <a:off x="6476999" y="1320896"/>
              <a:ext cx="304800" cy="304800"/>
            </a:xfrm>
            <a:custGeom>
              <a:avLst/>
              <a:gdLst/>
              <a:ahLst/>
              <a:cxnLst/>
              <a:rect l="l" t="t" r="r" b="b"/>
              <a:pathLst>
                <a:path w="304800" h="304800">
                  <a:moveTo>
                    <a:pt x="228600" y="0"/>
                  </a:moveTo>
                  <a:lnTo>
                    <a:pt x="76200" y="0"/>
                  </a:lnTo>
                  <a:lnTo>
                    <a:pt x="76200" y="152400"/>
                  </a:lnTo>
                  <a:lnTo>
                    <a:pt x="0" y="152400"/>
                  </a:lnTo>
                  <a:lnTo>
                    <a:pt x="152400" y="304800"/>
                  </a:lnTo>
                  <a:lnTo>
                    <a:pt x="304800" y="152400"/>
                  </a:lnTo>
                  <a:lnTo>
                    <a:pt x="228600" y="152400"/>
                  </a:lnTo>
                  <a:lnTo>
                    <a:pt x="228600" y="0"/>
                  </a:lnTo>
                  <a:close/>
                </a:path>
              </a:pathLst>
            </a:custGeom>
            <a:solidFill>
              <a:srgbClr val="EB631B"/>
            </a:solidFill>
          </p:spPr>
          <p:txBody>
            <a:bodyPr wrap="square" lIns="0" tIns="0" rIns="0" bIns="0" rtlCol="0"/>
            <a:lstStyle/>
            <a:p>
              <a:endParaRPr/>
            </a:p>
          </p:txBody>
        </p:sp>
        <p:sp>
          <p:nvSpPr>
            <p:cNvPr id="15" name="object 24"/>
            <p:cNvSpPr/>
            <p:nvPr/>
          </p:nvSpPr>
          <p:spPr>
            <a:xfrm>
              <a:off x="1238885" y="2093106"/>
              <a:ext cx="437515" cy="371475"/>
            </a:xfrm>
            <a:custGeom>
              <a:avLst/>
              <a:gdLst/>
              <a:ahLst/>
              <a:cxnLst/>
              <a:rect l="l" t="t" r="r" b="b"/>
              <a:pathLst>
                <a:path w="437515" h="371475">
                  <a:moveTo>
                    <a:pt x="322262" y="0"/>
                  </a:moveTo>
                  <a:lnTo>
                    <a:pt x="114998" y="0"/>
                  </a:lnTo>
                  <a:lnTo>
                    <a:pt x="114998" y="152400"/>
                  </a:lnTo>
                  <a:lnTo>
                    <a:pt x="0" y="152400"/>
                  </a:lnTo>
                  <a:lnTo>
                    <a:pt x="218630" y="370967"/>
                  </a:lnTo>
                  <a:lnTo>
                    <a:pt x="265112" y="324485"/>
                  </a:lnTo>
                  <a:lnTo>
                    <a:pt x="218630" y="324485"/>
                  </a:lnTo>
                  <a:lnTo>
                    <a:pt x="79476" y="185293"/>
                  </a:lnTo>
                  <a:lnTo>
                    <a:pt x="147916" y="185293"/>
                  </a:lnTo>
                  <a:lnTo>
                    <a:pt x="147916" y="32893"/>
                  </a:lnTo>
                  <a:lnTo>
                    <a:pt x="322262" y="32893"/>
                  </a:lnTo>
                  <a:lnTo>
                    <a:pt x="322262" y="0"/>
                  </a:lnTo>
                  <a:close/>
                </a:path>
                <a:path w="437515" h="371475">
                  <a:moveTo>
                    <a:pt x="322262" y="32893"/>
                  </a:moveTo>
                  <a:lnTo>
                    <a:pt x="289344" y="32893"/>
                  </a:lnTo>
                  <a:lnTo>
                    <a:pt x="289344" y="185293"/>
                  </a:lnTo>
                  <a:lnTo>
                    <a:pt x="357784" y="185293"/>
                  </a:lnTo>
                  <a:lnTo>
                    <a:pt x="218630" y="324485"/>
                  </a:lnTo>
                  <a:lnTo>
                    <a:pt x="265112" y="324485"/>
                  </a:lnTo>
                  <a:lnTo>
                    <a:pt x="437197" y="152400"/>
                  </a:lnTo>
                  <a:lnTo>
                    <a:pt x="322262" y="152400"/>
                  </a:lnTo>
                  <a:lnTo>
                    <a:pt x="322262" y="32893"/>
                  </a:lnTo>
                  <a:close/>
                </a:path>
                <a:path w="437515" h="371475">
                  <a:moveTo>
                    <a:pt x="278371" y="43942"/>
                  </a:moveTo>
                  <a:lnTo>
                    <a:pt x="158889" y="43942"/>
                  </a:lnTo>
                  <a:lnTo>
                    <a:pt x="158889" y="196342"/>
                  </a:lnTo>
                  <a:lnTo>
                    <a:pt x="105968" y="196342"/>
                  </a:lnTo>
                  <a:lnTo>
                    <a:pt x="218630" y="308991"/>
                  </a:lnTo>
                  <a:lnTo>
                    <a:pt x="234126" y="293497"/>
                  </a:lnTo>
                  <a:lnTo>
                    <a:pt x="218630" y="293497"/>
                  </a:lnTo>
                  <a:lnTo>
                    <a:pt x="132461" y="207264"/>
                  </a:lnTo>
                  <a:lnTo>
                    <a:pt x="169862" y="207264"/>
                  </a:lnTo>
                  <a:lnTo>
                    <a:pt x="169862" y="54864"/>
                  </a:lnTo>
                  <a:lnTo>
                    <a:pt x="278371" y="54864"/>
                  </a:lnTo>
                  <a:lnTo>
                    <a:pt x="278371" y="43942"/>
                  </a:lnTo>
                  <a:close/>
                </a:path>
                <a:path w="437515" h="371475">
                  <a:moveTo>
                    <a:pt x="278371" y="54864"/>
                  </a:moveTo>
                  <a:lnTo>
                    <a:pt x="267398" y="54864"/>
                  </a:lnTo>
                  <a:lnTo>
                    <a:pt x="267398" y="207264"/>
                  </a:lnTo>
                  <a:lnTo>
                    <a:pt x="304800" y="207264"/>
                  </a:lnTo>
                  <a:lnTo>
                    <a:pt x="218630" y="293497"/>
                  </a:lnTo>
                  <a:lnTo>
                    <a:pt x="234126" y="293497"/>
                  </a:lnTo>
                  <a:lnTo>
                    <a:pt x="331292" y="196342"/>
                  </a:lnTo>
                  <a:lnTo>
                    <a:pt x="278371" y="196342"/>
                  </a:lnTo>
                  <a:lnTo>
                    <a:pt x="278371" y="54864"/>
                  </a:lnTo>
                  <a:close/>
                </a:path>
              </a:pathLst>
            </a:custGeom>
            <a:solidFill>
              <a:srgbClr val="274671"/>
            </a:solidFill>
          </p:spPr>
          <p:txBody>
            <a:bodyPr wrap="square" lIns="0" tIns="0" rIns="0" bIns="0" rtlCol="0"/>
            <a:lstStyle/>
            <a:p>
              <a:endParaRPr/>
            </a:p>
          </p:txBody>
        </p:sp>
        <p:sp>
          <p:nvSpPr>
            <p:cNvPr id="17" name="object 26"/>
            <p:cNvSpPr/>
            <p:nvPr/>
          </p:nvSpPr>
          <p:spPr>
            <a:xfrm>
              <a:off x="6324600" y="2269535"/>
              <a:ext cx="437515" cy="371475"/>
            </a:xfrm>
            <a:custGeom>
              <a:avLst/>
              <a:gdLst/>
              <a:ahLst/>
              <a:cxnLst/>
              <a:rect l="l" t="t" r="r" b="b"/>
              <a:pathLst>
                <a:path w="437514" h="371475">
                  <a:moveTo>
                    <a:pt x="322199" y="0"/>
                  </a:moveTo>
                  <a:lnTo>
                    <a:pt x="114934" y="0"/>
                  </a:lnTo>
                  <a:lnTo>
                    <a:pt x="114934" y="152400"/>
                  </a:lnTo>
                  <a:lnTo>
                    <a:pt x="0" y="152400"/>
                  </a:lnTo>
                  <a:lnTo>
                    <a:pt x="218566" y="370967"/>
                  </a:lnTo>
                  <a:lnTo>
                    <a:pt x="265049" y="324485"/>
                  </a:lnTo>
                  <a:lnTo>
                    <a:pt x="218566" y="324485"/>
                  </a:lnTo>
                  <a:lnTo>
                    <a:pt x="79375" y="185293"/>
                  </a:lnTo>
                  <a:lnTo>
                    <a:pt x="147827" y="185293"/>
                  </a:lnTo>
                  <a:lnTo>
                    <a:pt x="147827" y="32893"/>
                  </a:lnTo>
                  <a:lnTo>
                    <a:pt x="322199" y="32893"/>
                  </a:lnTo>
                  <a:lnTo>
                    <a:pt x="322199" y="0"/>
                  </a:lnTo>
                  <a:close/>
                </a:path>
                <a:path w="437514" h="371475">
                  <a:moveTo>
                    <a:pt x="322199" y="32893"/>
                  </a:moveTo>
                  <a:lnTo>
                    <a:pt x="289305" y="32893"/>
                  </a:lnTo>
                  <a:lnTo>
                    <a:pt x="289305" y="185293"/>
                  </a:lnTo>
                  <a:lnTo>
                    <a:pt x="357758" y="185293"/>
                  </a:lnTo>
                  <a:lnTo>
                    <a:pt x="218566" y="324485"/>
                  </a:lnTo>
                  <a:lnTo>
                    <a:pt x="265049" y="324485"/>
                  </a:lnTo>
                  <a:lnTo>
                    <a:pt x="437133" y="152400"/>
                  </a:lnTo>
                  <a:lnTo>
                    <a:pt x="322199" y="152400"/>
                  </a:lnTo>
                  <a:lnTo>
                    <a:pt x="322199" y="32893"/>
                  </a:lnTo>
                  <a:close/>
                </a:path>
                <a:path w="437514" h="371475">
                  <a:moveTo>
                    <a:pt x="278256" y="43942"/>
                  </a:moveTo>
                  <a:lnTo>
                    <a:pt x="158876" y="43942"/>
                  </a:lnTo>
                  <a:lnTo>
                    <a:pt x="158876" y="196342"/>
                  </a:lnTo>
                  <a:lnTo>
                    <a:pt x="105917" y="196342"/>
                  </a:lnTo>
                  <a:lnTo>
                    <a:pt x="218566" y="308991"/>
                  </a:lnTo>
                  <a:lnTo>
                    <a:pt x="234061" y="293497"/>
                  </a:lnTo>
                  <a:lnTo>
                    <a:pt x="218566" y="293497"/>
                  </a:lnTo>
                  <a:lnTo>
                    <a:pt x="132333" y="207264"/>
                  </a:lnTo>
                  <a:lnTo>
                    <a:pt x="169799" y="207264"/>
                  </a:lnTo>
                  <a:lnTo>
                    <a:pt x="169799" y="54864"/>
                  </a:lnTo>
                  <a:lnTo>
                    <a:pt x="278256" y="54864"/>
                  </a:lnTo>
                  <a:lnTo>
                    <a:pt x="278256" y="43942"/>
                  </a:lnTo>
                  <a:close/>
                </a:path>
                <a:path w="437514" h="371475">
                  <a:moveTo>
                    <a:pt x="278256" y="54864"/>
                  </a:moveTo>
                  <a:lnTo>
                    <a:pt x="267334" y="54864"/>
                  </a:lnTo>
                  <a:lnTo>
                    <a:pt x="267334" y="207264"/>
                  </a:lnTo>
                  <a:lnTo>
                    <a:pt x="304800" y="207264"/>
                  </a:lnTo>
                  <a:lnTo>
                    <a:pt x="218566" y="293497"/>
                  </a:lnTo>
                  <a:lnTo>
                    <a:pt x="234061" y="293497"/>
                  </a:lnTo>
                  <a:lnTo>
                    <a:pt x="331215" y="196342"/>
                  </a:lnTo>
                  <a:lnTo>
                    <a:pt x="278256" y="196342"/>
                  </a:lnTo>
                  <a:lnTo>
                    <a:pt x="278256" y="54864"/>
                  </a:lnTo>
                  <a:close/>
                </a:path>
              </a:pathLst>
            </a:custGeom>
            <a:solidFill>
              <a:srgbClr val="5A2934"/>
            </a:solidFill>
          </p:spPr>
          <p:txBody>
            <a:bodyPr wrap="square" lIns="0" tIns="0" rIns="0" bIns="0" rtlCol="0"/>
            <a:lstStyle/>
            <a:p>
              <a:endParaRPr/>
            </a:p>
          </p:txBody>
        </p:sp>
        <p:sp>
          <p:nvSpPr>
            <p:cNvPr id="20" name="object 29"/>
            <p:cNvSpPr/>
            <p:nvPr/>
          </p:nvSpPr>
          <p:spPr>
            <a:xfrm>
              <a:off x="1371599" y="3059993"/>
              <a:ext cx="304800" cy="304800"/>
            </a:xfrm>
            <a:custGeom>
              <a:avLst/>
              <a:gdLst/>
              <a:ahLst/>
              <a:cxnLst/>
              <a:rect l="l" t="t" r="r" b="b"/>
              <a:pathLst>
                <a:path w="304800" h="304800">
                  <a:moveTo>
                    <a:pt x="0" y="152400"/>
                  </a:moveTo>
                  <a:lnTo>
                    <a:pt x="76200" y="152400"/>
                  </a:lnTo>
                  <a:lnTo>
                    <a:pt x="76200" y="0"/>
                  </a:lnTo>
                  <a:lnTo>
                    <a:pt x="228600" y="0"/>
                  </a:lnTo>
                  <a:lnTo>
                    <a:pt x="228600" y="152400"/>
                  </a:lnTo>
                  <a:lnTo>
                    <a:pt x="304800" y="152400"/>
                  </a:lnTo>
                  <a:lnTo>
                    <a:pt x="152400" y="304800"/>
                  </a:lnTo>
                  <a:lnTo>
                    <a:pt x="0" y="152400"/>
                  </a:lnTo>
                  <a:close/>
                </a:path>
              </a:pathLst>
            </a:custGeom>
            <a:ln w="9144">
              <a:solidFill>
                <a:srgbClr val="DA1F28"/>
              </a:solidFill>
            </a:ln>
          </p:spPr>
          <p:txBody>
            <a:bodyPr wrap="square" lIns="0" tIns="0" rIns="0" bIns="0" rtlCol="0"/>
            <a:lstStyle/>
            <a:p>
              <a:endParaRPr/>
            </a:p>
          </p:txBody>
        </p:sp>
        <p:sp>
          <p:nvSpPr>
            <p:cNvPr id="22" name="object 31"/>
            <p:cNvSpPr/>
            <p:nvPr/>
          </p:nvSpPr>
          <p:spPr>
            <a:xfrm>
              <a:off x="6400800" y="3165967"/>
              <a:ext cx="304800" cy="304800"/>
            </a:xfrm>
            <a:prstGeom prst="rect">
              <a:avLst/>
            </a:prstGeom>
            <a:blipFill>
              <a:blip r:embed="rId5" cstate="print"/>
              <a:stretch>
                <a:fillRect/>
              </a:stretch>
            </a:blipFill>
          </p:spPr>
          <p:txBody>
            <a:bodyPr wrap="square" lIns="0" tIns="0" rIns="0" bIns="0" rtlCol="0"/>
            <a:lstStyle/>
            <a:p>
              <a:endParaRPr/>
            </a:p>
          </p:txBody>
        </p:sp>
      </p:grpSp>
      <p:sp>
        <p:nvSpPr>
          <p:cNvPr id="54" name="object 7"/>
          <p:cNvSpPr txBox="1"/>
          <p:nvPr/>
        </p:nvSpPr>
        <p:spPr>
          <a:xfrm>
            <a:off x="248285" y="2352040"/>
            <a:ext cx="2647315" cy="391160"/>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C00000"/>
                </a:solidFill>
                <a:latin typeface="Times New Roman"/>
                <a:cs typeface="Times New Roman"/>
              </a:rPr>
              <a:t>Straight Line</a:t>
            </a:r>
            <a:r>
              <a:rPr sz="2400" spc="-130" dirty="0">
                <a:solidFill>
                  <a:srgbClr val="C00000"/>
                </a:solidFill>
                <a:latin typeface="Times New Roman"/>
                <a:cs typeface="Times New Roman"/>
              </a:rPr>
              <a:t> </a:t>
            </a:r>
            <a:r>
              <a:rPr sz="2400" dirty="0">
                <a:solidFill>
                  <a:srgbClr val="C00000"/>
                </a:solidFill>
                <a:latin typeface="Times New Roman"/>
                <a:cs typeface="Times New Roman"/>
              </a:rPr>
              <a:t>Method</a:t>
            </a:r>
            <a:endParaRPr sz="2400">
              <a:latin typeface="Times New Roman"/>
              <a:cs typeface="Times New Roman"/>
            </a:endParaRPr>
          </a:p>
        </p:txBody>
      </p:sp>
      <p:sp>
        <p:nvSpPr>
          <p:cNvPr id="56" name="object 8"/>
          <p:cNvSpPr txBox="1">
            <a:spLocks/>
          </p:cNvSpPr>
          <p:nvPr/>
        </p:nvSpPr>
        <p:spPr>
          <a:xfrm>
            <a:off x="5014086" y="2580640"/>
            <a:ext cx="3522345" cy="391160"/>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en-US" sz="2400" b="0" i="0" u="none" strike="noStrike" kern="1200" cap="none" spc="-15" normalizeH="0" baseline="0" noProof="0" smtClean="0">
                <a:ln>
                  <a:noFill/>
                </a:ln>
                <a:solidFill>
                  <a:srgbClr val="EB631B"/>
                </a:solidFill>
                <a:effectLst/>
                <a:uLnTx/>
                <a:uFillTx/>
                <a:latin typeface="+mj-lt"/>
                <a:ea typeface="+mj-ea"/>
                <a:cs typeface="+mj-cs"/>
              </a:rPr>
              <a:t>Written </a:t>
            </a:r>
            <a:r>
              <a:rPr kumimoji="0" lang="en-US" sz="2400" b="0" i="0" u="none" strike="noStrike" kern="1200" cap="none" spc="-5" normalizeH="0" baseline="0" noProof="0" smtClean="0">
                <a:ln>
                  <a:noFill/>
                </a:ln>
                <a:solidFill>
                  <a:srgbClr val="EB631B"/>
                </a:solidFill>
                <a:effectLst/>
                <a:uLnTx/>
                <a:uFillTx/>
                <a:latin typeface="+mj-lt"/>
                <a:ea typeface="+mj-ea"/>
                <a:cs typeface="+mj-cs"/>
              </a:rPr>
              <a:t>Down </a:t>
            </a:r>
            <a:r>
              <a:rPr kumimoji="0" lang="en-US" sz="2400" b="0" i="0" u="none" strike="noStrike" kern="1200" cap="none" spc="-55" normalizeH="0" baseline="0" noProof="0" smtClean="0">
                <a:ln>
                  <a:noFill/>
                </a:ln>
                <a:solidFill>
                  <a:srgbClr val="EB631B"/>
                </a:solidFill>
                <a:effectLst/>
                <a:uLnTx/>
                <a:uFillTx/>
                <a:latin typeface="+mj-lt"/>
                <a:ea typeface="+mj-ea"/>
                <a:cs typeface="+mj-cs"/>
              </a:rPr>
              <a:t>Value</a:t>
            </a:r>
            <a:r>
              <a:rPr kumimoji="0" lang="en-US" sz="2400" b="0" i="0" u="none" strike="noStrike" kern="1200" cap="none" spc="-65" normalizeH="0" baseline="0" noProof="0" smtClean="0">
                <a:ln>
                  <a:noFill/>
                </a:ln>
                <a:solidFill>
                  <a:srgbClr val="EB631B"/>
                </a:solidFill>
                <a:effectLst/>
                <a:uLnTx/>
                <a:uFillTx/>
                <a:latin typeface="+mj-lt"/>
                <a:ea typeface="+mj-ea"/>
                <a:cs typeface="+mj-cs"/>
              </a:rPr>
              <a:t> </a:t>
            </a:r>
            <a:r>
              <a:rPr kumimoji="0" lang="en-US" sz="2400" b="0" i="0" u="none" strike="noStrike" kern="1200" cap="none" spc="-5" normalizeH="0" baseline="0" noProof="0" smtClean="0">
                <a:ln>
                  <a:noFill/>
                </a:ln>
                <a:solidFill>
                  <a:srgbClr val="EB631B"/>
                </a:solidFill>
                <a:effectLst/>
                <a:uLnTx/>
                <a:uFillTx/>
                <a:latin typeface="+mj-lt"/>
                <a:ea typeface="+mj-ea"/>
                <a:cs typeface="+mj-cs"/>
              </a:rPr>
              <a:t>method</a:t>
            </a:r>
            <a:endParaRPr kumimoji="0" lang="en-US" sz="2400" b="0" i="0" u="none" strike="noStrike" kern="1200" cap="none" spc="0" normalizeH="0" baseline="0" noProof="0">
              <a:ln>
                <a:noFill/>
              </a:ln>
              <a:solidFill>
                <a:schemeClr val="tx2"/>
              </a:solidFill>
              <a:effectLst/>
              <a:uLnTx/>
              <a:uFillTx/>
              <a:latin typeface="+mj-lt"/>
              <a:ea typeface="+mj-ea"/>
              <a:cs typeface="+mj-cs"/>
            </a:endParaRPr>
          </a:p>
        </p:txBody>
      </p:sp>
      <p:sp>
        <p:nvSpPr>
          <p:cNvPr id="57" name="object 9"/>
          <p:cNvSpPr txBox="1"/>
          <p:nvPr/>
        </p:nvSpPr>
        <p:spPr>
          <a:xfrm>
            <a:off x="417068" y="3733800"/>
            <a:ext cx="204914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1F5F"/>
                </a:solidFill>
                <a:latin typeface="Times New Roman"/>
                <a:cs typeface="Times New Roman"/>
              </a:rPr>
              <a:t>Annuity</a:t>
            </a:r>
            <a:r>
              <a:rPr sz="2400" spc="-65" dirty="0">
                <a:solidFill>
                  <a:srgbClr val="001F5F"/>
                </a:solidFill>
                <a:latin typeface="Times New Roman"/>
                <a:cs typeface="Times New Roman"/>
              </a:rPr>
              <a:t> </a:t>
            </a:r>
            <a:r>
              <a:rPr sz="2400" dirty="0">
                <a:solidFill>
                  <a:srgbClr val="001F5F"/>
                </a:solidFill>
                <a:latin typeface="Times New Roman"/>
                <a:cs typeface="Times New Roman"/>
              </a:rPr>
              <a:t>Method</a:t>
            </a:r>
            <a:endParaRPr sz="2400">
              <a:latin typeface="Times New Roman"/>
              <a:cs typeface="Times New Roman"/>
            </a:endParaRPr>
          </a:p>
        </p:txBody>
      </p:sp>
      <p:sp>
        <p:nvSpPr>
          <p:cNvPr id="58" name="object 10"/>
          <p:cNvSpPr txBox="1"/>
          <p:nvPr/>
        </p:nvSpPr>
        <p:spPr>
          <a:xfrm>
            <a:off x="5223510" y="3962400"/>
            <a:ext cx="2701290"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3E1E24"/>
                </a:solidFill>
                <a:latin typeface="Times New Roman"/>
                <a:cs typeface="Times New Roman"/>
              </a:rPr>
              <a:t>Sinking Fund</a:t>
            </a:r>
            <a:r>
              <a:rPr sz="2400" spc="-25" dirty="0">
                <a:solidFill>
                  <a:srgbClr val="3E1E24"/>
                </a:solidFill>
                <a:latin typeface="Times New Roman"/>
                <a:cs typeface="Times New Roman"/>
              </a:rPr>
              <a:t> </a:t>
            </a:r>
            <a:r>
              <a:rPr sz="2400" spc="-5" dirty="0">
                <a:solidFill>
                  <a:srgbClr val="3E1E24"/>
                </a:solidFill>
                <a:latin typeface="Times New Roman"/>
                <a:cs typeface="Times New Roman"/>
              </a:rPr>
              <a:t>Method</a:t>
            </a:r>
            <a:endParaRPr sz="2400">
              <a:latin typeface="Times New Roman"/>
              <a:cs typeface="Times New Roman"/>
            </a:endParaRPr>
          </a:p>
        </p:txBody>
      </p:sp>
      <p:sp>
        <p:nvSpPr>
          <p:cNvPr id="59" name="object 11"/>
          <p:cNvSpPr txBox="1"/>
          <p:nvPr/>
        </p:nvSpPr>
        <p:spPr>
          <a:xfrm>
            <a:off x="381000" y="5029200"/>
            <a:ext cx="3469640"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C00000"/>
                </a:solidFill>
                <a:latin typeface="Times New Roman"/>
                <a:cs typeface="Times New Roman"/>
              </a:rPr>
              <a:t>Sum </a:t>
            </a:r>
            <a:r>
              <a:rPr sz="2400" dirty="0">
                <a:solidFill>
                  <a:srgbClr val="C00000"/>
                </a:solidFill>
                <a:latin typeface="Times New Roman"/>
                <a:cs typeface="Times New Roman"/>
              </a:rPr>
              <a:t>of </a:t>
            </a:r>
            <a:r>
              <a:rPr sz="2400" spc="-10" dirty="0">
                <a:solidFill>
                  <a:srgbClr val="C00000"/>
                </a:solidFill>
                <a:latin typeface="Times New Roman"/>
                <a:cs typeface="Times New Roman"/>
              </a:rPr>
              <a:t>year’s </a:t>
            </a:r>
            <a:r>
              <a:rPr sz="2400" dirty="0">
                <a:solidFill>
                  <a:srgbClr val="C00000"/>
                </a:solidFill>
                <a:latin typeface="Times New Roman"/>
                <a:cs typeface="Times New Roman"/>
              </a:rPr>
              <a:t>digits</a:t>
            </a:r>
            <a:r>
              <a:rPr sz="2400" spc="-95" dirty="0">
                <a:solidFill>
                  <a:srgbClr val="C00000"/>
                </a:solidFill>
                <a:latin typeface="Times New Roman"/>
                <a:cs typeface="Times New Roman"/>
              </a:rPr>
              <a:t> </a:t>
            </a:r>
            <a:r>
              <a:rPr sz="2400" spc="-5" dirty="0">
                <a:solidFill>
                  <a:srgbClr val="C00000"/>
                </a:solidFill>
                <a:latin typeface="Times New Roman"/>
                <a:cs typeface="Times New Roman"/>
              </a:rPr>
              <a:t>method</a:t>
            </a:r>
            <a:endParaRPr sz="2400">
              <a:latin typeface="Times New Roman"/>
              <a:cs typeface="Times New Roman"/>
            </a:endParaRPr>
          </a:p>
        </p:txBody>
      </p:sp>
      <p:sp>
        <p:nvSpPr>
          <p:cNvPr id="60" name="object 12"/>
          <p:cNvSpPr txBox="1"/>
          <p:nvPr/>
        </p:nvSpPr>
        <p:spPr>
          <a:xfrm>
            <a:off x="5286375" y="5105400"/>
            <a:ext cx="271462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22253B"/>
                </a:solidFill>
                <a:latin typeface="Times New Roman"/>
                <a:cs typeface="Times New Roman"/>
              </a:rPr>
              <a:t>Machine </a:t>
            </a:r>
            <a:r>
              <a:rPr sz="2400" dirty="0">
                <a:solidFill>
                  <a:srgbClr val="22253B"/>
                </a:solidFill>
                <a:latin typeface="Times New Roman"/>
                <a:cs typeface="Times New Roman"/>
              </a:rPr>
              <a:t>hour</a:t>
            </a:r>
            <a:r>
              <a:rPr sz="2400" spc="-65" dirty="0">
                <a:solidFill>
                  <a:srgbClr val="22253B"/>
                </a:solidFill>
                <a:latin typeface="Times New Roman"/>
                <a:cs typeface="Times New Roman"/>
              </a:rPr>
              <a:t> </a:t>
            </a:r>
            <a:r>
              <a:rPr sz="2400" spc="-5" dirty="0">
                <a:solidFill>
                  <a:srgbClr val="22253B"/>
                </a:solidFill>
                <a:latin typeface="Times New Roman"/>
                <a:cs typeface="Times New Roman"/>
              </a:rPr>
              <a:t>method</a:t>
            </a:r>
            <a:endParaRPr sz="2400">
              <a:latin typeface="Times New Roman"/>
              <a:cs typeface="Times New Roman"/>
            </a:endParaRPr>
          </a:p>
        </p:txBody>
      </p:sp>
      <p:sp>
        <p:nvSpPr>
          <p:cNvPr id="61" name="object 13"/>
          <p:cNvSpPr txBox="1"/>
          <p:nvPr/>
        </p:nvSpPr>
        <p:spPr>
          <a:xfrm>
            <a:off x="3124200" y="5943600"/>
            <a:ext cx="3019425"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5E2C37"/>
                </a:solidFill>
                <a:latin typeface="Times New Roman"/>
                <a:cs typeface="Times New Roman"/>
              </a:rPr>
              <a:t>Production units</a:t>
            </a:r>
            <a:r>
              <a:rPr sz="2400" spc="-105" dirty="0">
                <a:solidFill>
                  <a:srgbClr val="5E2C37"/>
                </a:solidFill>
                <a:latin typeface="Times New Roman"/>
                <a:cs typeface="Times New Roman"/>
              </a:rPr>
              <a:t> </a:t>
            </a:r>
            <a:r>
              <a:rPr sz="2400" spc="-5" dirty="0">
                <a:solidFill>
                  <a:srgbClr val="5E2C37"/>
                </a:solidFill>
                <a:latin typeface="Times New Roman"/>
                <a:cs typeface="Times New Roman"/>
              </a:rPr>
              <a:t>method</a:t>
            </a:r>
            <a:endParaRPr sz="2400">
              <a:latin typeface="Times New Roman"/>
              <a:cs typeface="Times New Roman"/>
            </a:endParaRPr>
          </a:p>
        </p:txBody>
      </p:sp>
      <p:sp>
        <p:nvSpPr>
          <p:cNvPr id="62" name="object 21"/>
          <p:cNvSpPr/>
          <p:nvPr/>
        </p:nvSpPr>
        <p:spPr>
          <a:xfrm>
            <a:off x="4343400" y="5581470"/>
            <a:ext cx="304800" cy="438330"/>
          </a:xfrm>
          <a:custGeom>
            <a:avLst/>
            <a:gdLst/>
            <a:ahLst/>
            <a:cxnLst/>
            <a:rect l="l" t="t" r="r" b="b"/>
            <a:pathLst>
              <a:path w="304800" h="304800">
                <a:moveTo>
                  <a:pt x="228600" y="0"/>
                </a:moveTo>
                <a:lnTo>
                  <a:pt x="76200" y="0"/>
                </a:lnTo>
                <a:lnTo>
                  <a:pt x="76200" y="152400"/>
                </a:lnTo>
                <a:lnTo>
                  <a:pt x="0" y="152400"/>
                </a:lnTo>
                <a:lnTo>
                  <a:pt x="152400" y="304800"/>
                </a:lnTo>
                <a:lnTo>
                  <a:pt x="304800" y="152400"/>
                </a:lnTo>
                <a:lnTo>
                  <a:pt x="228600" y="152400"/>
                </a:lnTo>
                <a:lnTo>
                  <a:pt x="228600" y="0"/>
                </a:lnTo>
                <a:close/>
              </a:path>
            </a:pathLst>
          </a:custGeom>
          <a:solidFill>
            <a:srgbClr val="EB631B"/>
          </a:solid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8</a:t>
            </a:fld>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4051</TotalTime>
  <Words>313</Words>
  <Application>Microsoft Office PowerPoint</Application>
  <PresentationFormat>On-screen Show (4:3)</PresentationFormat>
  <Paragraphs>61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      WELCOME Class: B.Com – Part-1  Subject: Financial Accounting TOPIC: CONCEPT AND ACCOUNTING OF DEPRECIATION</vt:lpstr>
      <vt:lpstr>Meaning of Depreciation:</vt:lpstr>
      <vt:lpstr>Slide 3</vt:lpstr>
      <vt:lpstr>Causes of Depreciation:</vt:lpstr>
      <vt:lpstr>Slide 5</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360</cp:revision>
  <dcterms:created xsi:type="dcterms:W3CDTF">2011-08-23T10:02:56Z</dcterms:created>
  <dcterms:modified xsi:type="dcterms:W3CDTF">2020-04-11T06:34:59Z</dcterms:modified>
</cp:coreProperties>
</file>